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33"/>
  </p:notesMasterIdLst>
  <p:sldIdLst>
    <p:sldId id="259" r:id="rId5"/>
    <p:sldId id="262" r:id="rId6"/>
    <p:sldId id="263" r:id="rId7"/>
    <p:sldId id="264" r:id="rId8"/>
    <p:sldId id="273" r:id="rId9"/>
    <p:sldId id="268" r:id="rId10"/>
    <p:sldId id="274" r:id="rId11"/>
    <p:sldId id="265" r:id="rId12"/>
    <p:sldId id="275" r:id="rId13"/>
    <p:sldId id="286" r:id="rId14"/>
    <p:sldId id="270" r:id="rId15"/>
    <p:sldId id="279" r:id="rId16"/>
    <p:sldId id="269" r:id="rId17"/>
    <p:sldId id="277" r:id="rId18"/>
    <p:sldId id="271" r:id="rId19"/>
    <p:sldId id="272" r:id="rId20"/>
    <p:sldId id="266" r:id="rId21"/>
    <p:sldId id="280" r:id="rId22"/>
    <p:sldId id="281" r:id="rId23"/>
    <p:sldId id="287" r:id="rId24"/>
    <p:sldId id="288" r:id="rId25"/>
    <p:sldId id="289" r:id="rId26"/>
    <p:sldId id="290" r:id="rId27"/>
    <p:sldId id="292" r:id="rId28"/>
    <p:sldId id="278" r:id="rId29"/>
    <p:sldId id="293" r:id="rId30"/>
    <p:sldId id="294" r:id="rId31"/>
    <p:sldId id="285" r:id="rId32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C40"/>
    <a:srgbClr val="000000"/>
    <a:srgbClr val="157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04" autoAdjust="0"/>
  </p:normalViewPr>
  <p:slideViewPr>
    <p:cSldViewPr>
      <p:cViewPr varScale="1">
        <p:scale>
          <a:sx n="90" d="100"/>
          <a:sy n="90" d="100"/>
        </p:scale>
        <p:origin x="173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i-FI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i-FI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i-FI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5A00A3-083A-4563-98AF-C92A42B2F23B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0579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Pakoputki</a:t>
            </a:r>
            <a:r>
              <a:rPr lang="fi-FI" baseline="0" dirty="0"/>
              <a:t> taka-akselin tasalla &gt;&gt;&gt;&gt; maakaasu!!!!!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A00A3-083A-4563-98AF-C92A42B2F23B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62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Tällaisiakin saatavilla autoihin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00A3-083A-4563-98AF-C92A42B2F23B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4841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ian kuvan paikkamerkki 1">
            <a:extLst>
              <a:ext uri="{FF2B5EF4-FFF2-40B4-BE49-F238E27FC236}">
                <a16:creationId xmlns:a16="http://schemas.microsoft.com/office/drawing/2014/main" id="{6056EA45-90D2-2A4F-9103-E013A84AC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Huomautusten paikkamerkki 2">
            <a:extLst>
              <a:ext uri="{FF2B5EF4-FFF2-40B4-BE49-F238E27FC236}">
                <a16:creationId xmlns:a16="http://schemas.microsoft.com/office/drawing/2014/main" id="{DA810D76-4D9A-BC4E-AFD8-F42F29F6A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altLang="fi-FI">
                <a:ea typeface="ＭＳ Ｐゴシック" panose="020B0600070205080204" pitchFamily="34" charset="-128"/>
              </a:rPr>
              <a:t>Rekkarin mukaan saadaan tarkat tiedot.</a:t>
            </a:r>
          </a:p>
        </p:txBody>
      </p:sp>
      <p:sp>
        <p:nvSpPr>
          <p:cNvPr id="68611" name="Dian numeron paikkamerkki 3">
            <a:extLst>
              <a:ext uri="{FF2B5EF4-FFF2-40B4-BE49-F238E27FC236}">
                <a16:creationId xmlns:a16="http://schemas.microsoft.com/office/drawing/2014/main" id="{913B6165-0D73-1848-89A9-ACEF03400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7907C3F-0AF8-2F49-B9CD-423AA5F81641}" type="slidenum">
              <a:rPr lang="fi-FI" altLang="fi-FI" sz="1200" smtClean="0"/>
              <a:pPr/>
              <a:t>15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20193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ian kuvan paikkamerkki 1">
            <a:extLst>
              <a:ext uri="{FF2B5EF4-FFF2-40B4-BE49-F238E27FC236}">
                <a16:creationId xmlns:a16="http://schemas.microsoft.com/office/drawing/2014/main" id="{08980D9A-71B1-7446-A7BC-6BB8D314D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Huomautusten paikkamerkki 2">
            <a:extLst>
              <a:ext uri="{FF2B5EF4-FFF2-40B4-BE49-F238E27FC236}">
                <a16:creationId xmlns:a16="http://schemas.microsoft.com/office/drawing/2014/main" id="{30073E77-46EB-BA4C-B807-C4324D2A8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altLang="fi-FI">
                <a:ea typeface="ＭＳ Ｐゴシック" panose="020B0600070205080204" pitchFamily="34" charset="-128"/>
              </a:rPr>
              <a:t>Kontaktorit aukeaa noin 2 min kun auto sammutetaan (odottaa, että kuski laittaa auton heti laturiin).  Aukeaa kun 12v akku irroitetaan, tai sulakkeet poistetaan. Törmäyskiihdyttimet ovat aktivoituneen (turvatyyny hyvä merkki). Silti oltava varovainen!!!</a:t>
            </a:r>
          </a:p>
          <a:p>
            <a:r>
              <a:rPr lang="fi-FI" altLang="fi-FI">
                <a:ea typeface="ＭＳ Ｐゴシック" panose="020B0600070205080204" pitchFamily="34" charset="-128"/>
              </a:rPr>
              <a:t>Kontaktorit voi palaa joskus kiinni (harvinaista). Ei aukea silloin millään konstilla.</a:t>
            </a:r>
          </a:p>
        </p:txBody>
      </p:sp>
      <p:sp>
        <p:nvSpPr>
          <p:cNvPr id="43011" name="Dian numeron paikkamerkki 3">
            <a:extLst>
              <a:ext uri="{FF2B5EF4-FFF2-40B4-BE49-F238E27FC236}">
                <a16:creationId xmlns:a16="http://schemas.microsoft.com/office/drawing/2014/main" id="{58F3C8F5-011E-EA49-AFB7-CDC0F720A2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4C60659-051B-5448-AC48-8BA643AF4E51}" type="slidenum">
              <a:rPr lang="fi-FI" altLang="fi-FI" sz="1200" smtClean="0"/>
              <a:pPr/>
              <a:t>20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796662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ian kuvan paikkamerkki 1">
            <a:extLst>
              <a:ext uri="{FF2B5EF4-FFF2-40B4-BE49-F238E27FC236}">
                <a16:creationId xmlns:a16="http://schemas.microsoft.com/office/drawing/2014/main" id="{DAC060DF-875C-3D4C-A4FE-C637E37E8D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Huomautusten paikkamerkki 2">
            <a:extLst>
              <a:ext uri="{FF2B5EF4-FFF2-40B4-BE49-F238E27FC236}">
                <a16:creationId xmlns:a16="http://schemas.microsoft.com/office/drawing/2014/main" id="{FACB77C8-2CBA-8E42-8711-DBAD64C6B9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altLang="fi-FI">
                <a:ea typeface="ＭＳ Ｐゴシック" panose="020B0600070205080204" pitchFamily="34" charset="-128"/>
              </a:rPr>
              <a:t>Voi joskus myös palaa kinni. Jos molemmat kontaktorit palaneet kiinni niin silloin tulee virtaa, vain toinen ei sitä tee.</a:t>
            </a:r>
          </a:p>
        </p:txBody>
      </p:sp>
      <p:sp>
        <p:nvSpPr>
          <p:cNvPr id="45059" name="Dian numeron paikkamerkki 3">
            <a:extLst>
              <a:ext uri="{FF2B5EF4-FFF2-40B4-BE49-F238E27FC236}">
                <a16:creationId xmlns:a16="http://schemas.microsoft.com/office/drawing/2014/main" id="{A3C93089-D701-EB41-B473-7DF7169274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DDEBA1-A8FB-8348-9806-52494E8BA6ED}" type="slidenum">
              <a:rPr lang="fi-FI" altLang="fi-FI" sz="1200" smtClean="0"/>
              <a:pPr/>
              <a:t>21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36795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Dian kuvan paikkamerkki 1">
            <a:extLst>
              <a:ext uri="{FF2B5EF4-FFF2-40B4-BE49-F238E27FC236}">
                <a16:creationId xmlns:a16="http://schemas.microsoft.com/office/drawing/2014/main" id="{FF42A606-431A-414F-9546-03B9C3ED42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Huomautusten paikkamerkki 2">
            <a:extLst>
              <a:ext uri="{FF2B5EF4-FFF2-40B4-BE49-F238E27FC236}">
                <a16:creationId xmlns:a16="http://schemas.microsoft.com/office/drawing/2014/main" id="{150342F1-AA20-DC49-A7CB-867679DB6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altLang="fi-FI">
                <a:ea typeface="ＭＳ Ｐゴシック" panose="020B0600070205080204" pitchFamily="34" charset="-128"/>
              </a:rPr>
              <a:t>Vikatilanteessa muunnin voi toimia 12v akkuna. DC/DC muunnin tekee sähköä 12v akkuun 400v akusta</a:t>
            </a:r>
          </a:p>
        </p:txBody>
      </p:sp>
      <p:sp>
        <p:nvSpPr>
          <p:cNvPr id="47107" name="Dian numeron paikkamerkki 3">
            <a:extLst>
              <a:ext uri="{FF2B5EF4-FFF2-40B4-BE49-F238E27FC236}">
                <a16:creationId xmlns:a16="http://schemas.microsoft.com/office/drawing/2014/main" id="{7CF38F45-869B-8B44-8EBB-7C4F80EEF1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F24378-BEC5-604B-80FA-E7C17FB35D18}" type="slidenum">
              <a:rPr lang="fi-FI" altLang="fi-FI" sz="1200" smtClean="0"/>
              <a:pPr/>
              <a:t>22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61501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Dian kuvan paikkamerkki 1">
            <a:extLst>
              <a:ext uri="{FF2B5EF4-FFF2-40B4-BE49-F238E27FC236}">
                <a16:creationId xmlns:a16="http://schemas.microsoft.com/office/drawing/2014/main" id="{F994B8D5-53CC-8349-89B3-59568847C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Huomautusten paikkamerkki 2">
            <a:extLst>
              <a:ext uri="{FF2B5EF4-FFF2-40B4-BE49-F238E27FC236}">
                <a16:creationId xmlns:a16="http://schemas.microsoft.com/office/drawing/2014/main" id="{B458E7E7-320A-1B46-A6CD-EC3676171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>
              <a:ea typeface="ＭＳ Ｐゴシック" panose="020B0600070205080204" pitchFamily="34" charset="-128"/>
            </a:endParaRPr>
          </a:p>
        </p:txBody>
      </p:sp>
      <p:sp>
        <p:nvSpPr>
          <p:cNvPr id="49155" name="Dian numeron paikkamerkki 3">
            <a:extLst>
              <a:ext uri="{FF2B5EF4-FFF2-40B4-BE49-F238E27FC236}">
                <a16:creationId xmlns:a16="http://schemas.microsoft.com/office/drawing/2014/main" id="{C371C902-ABCD-DC48-B6CD-E47B5B938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009FC03-1A7A-0543-8C33-E2A72DB8359A}" type="slidenum">
              <a:rPr lang="fi-FI" altLang="fi-FI" sz="1200" smtClean="0"/>
              <a:pPr/>
              <a:t>23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2524687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ian kuvan paikkamerkki 1">
            <a:extLst>
              <a:ext uri="{FF2B5EF4-FFF2-40B4-BE49-F238E27FC236}">
                <a16:creationId xmlns:a16="http://schemas.microsoft.com/office/drawing/2014/main" id="{30E6431E-F0B8-774C-A268-0C464C20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Huomautusten paikkamerkki 2">
            <a:extLst>
              <a:ext uri="{FF2B5EF4-FFF2-40B4-BE49-F238E27FC236}">
                <a16:creationId xmlns:a16="http://schemas.microsoft.com/office/drawing/2014/main" id="{79D01A93-F0EB-464B-A017-03FBC9BAF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altLang="fi-FI" dirty="0">
                <a:ea typeface="ＭＳ Ｐゴシック" panose="020B0600070205080204" pitchFamily="34" charset="-128"/>
              </a:rPr>
              <a:t>Jos puu kaatuu katolle, niin ei katkaise virtaa. Kiihtyvyysanturit edessä sivuilla ja takana.</a:t>
            </a:r>
          </a:p>
        </p:txBody>
      </p:sp>
      <p:sp>
        <p:nvSpPr>
          <p:cNvPr id="62467" name="Dian numeron paikkamerkki 3">
            <a:extLst>
              <a:ext uri="{FF2B5EF4-FFF2-40B4-BE49-F238E27FC236}">
                <a16:creationId xmlns:a16="http://schemas.microsoft.com/office/drawing/2014/main" id="{9F4C6670-6E53-D445-81F0-7A31BFFC2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23A888-F07B-434F-9F79-8521C305D377}" type="slidenum">
              <a:rPr lang="fi-FI" altLang="fi-FI" sz="1200" smtClean="0"/>
              <a:pPr/>
              <a:t>24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63910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52738"/>
            <a:ext cx="7772400" cy="20161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fi-FI" noProof="0"/>
              <a:t>Muokkaa perustyyl. napsautt.</a:t>
            </a:r>
            <a:endParaRPr lang="en-GB" noProof="0"/>
          </a:p>
        </p:txBody>
      </p:sp>
      <p:sp>
        <p:nvSpPr>
          <p:cNvPr id="23597" name="Rectangle 45"/>
          <p:cNvSpPr>
            <a:spLocks noChangeArrowheads="1"/>
          </p:cNvSpPr>
          <p:nvPr/>
        </p:nvSpPr>
        <p:spPr bwMode="auto">
          <a:xfrm>
            <a:off x="0" y="0"/>
            <a:ext cx="144463" cy="68564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6800" rIns="0" bIns="46800" anchor="ctr"/>
          <a:lstStyle/>
          <a:p>
            <a:endParaRPr lang="fi-FI"/>
          </a:p>
        </p:txBody>
      </p:sp>
      <p:pic>
        <p:nvPicPr>
          <p:cNvPr id="23604" name="Picture 52" descr="VSP_logo_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33375"/>
            <a:ext cx="2519363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4EFC67-9F95-48D2-B3E6-D1121E7D9BCF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4BB2703-45CA-4C5A-AF36-A6E9A9C16E97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439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69088" y="1557338"/>
            <a:ext cx="2017712" cy="4248150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11188" y="1557338"/>
            <a:ext cx="5905500" cy="42481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A1809E-3779-4CD7-B06B-1CE1D54B5B31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D3F4FAA-0B0C-43B9-AC09-621E365D3168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489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A88B55-C038-4AD1-BEE4-81D366841B12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CB18D62-2045-49EB-8703-4D549D31A371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825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501D68-3A41-4BF1-A1BD-E94B05B7FE5F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1AF9B37-9E2B-4A74-B8ED-387B09835BFF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019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11188" y="2565400"/>
            <a:ext cx="3960812" cy="324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24400" y="2565400"/>
            <a:ext cx="3962400" cy="324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7A1BEB-8591-4561-833E-2B3BA8A1DC7A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EBC7CAF9-AAFD-43FE-8589-C3C755BF3DFB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939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F5A4A4-AD6B-4F44-B659-7DD257BB7981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AD9D968-057B-4460-BC81-127BAA036DDF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31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829528-53B7-4146-B585-D56B6A0F328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FC65F06E-97DF-4D88-8331-1C22B94DB7AB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294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736F2D-D7D4-4CBB-A112-E102E119B78F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E4AF4559-3981-4D61-B0E2-00B7A9A3DA22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592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ADC7FE-54DB-40B4-95D1-4CB2F9DE9B3D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F80DA52B-9F6F-4F16-B675-9B49BB9E04E6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959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23EA86-B249-4E99-A67B-F3BCB71586AC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640E2BC-E883-4E84-B31B-486BF18FF99C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51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557338"/>
            <a:ext cx="79930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Muokkaa perustyyl. napsautt.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565400"/>
            <a:ext cx="8075612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GB"/>
              <a:t>Muokkaa tekstin perustyylejä napsauttamalla</a:t>
            </a:r>
          </a:p>
          <a:p>
            <a:pPr lvl="2"/>
            <a:r>
              <a:rPr lang="en-GB"/>
              <a:t>toinen taso</a:t>
            </a:r>
          </a:p>
          <a:p>
            <a:pPr lvl="3"/>
            <a:r>
              <a:rPr lang="en-GB"/>
              <a:t>kolmas taso</a:t>
            </a:r>
          </a:p>
          <a:p>
            <a:pPr lvl="4"/>
            <a:r>
              <a:rPr lang="en-GB"/>
              <a:t>neljäs taso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9750" y="6453188"/>
            <a:ext cx="1295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138BEBBA-114F-46BF-803D-5F42B5F183A2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4750" y="6453188"/>
            <a:ext cx="129540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8771AE91-EA68-49FC-91B4-FD776F3CEDFC}" type="datetime1">
              <a:rPr lang="fi-FI" smtClean="0"/>
              <a:t>3.10.2020</a:t>
            </a:fld>
            <a:endParaRPr lang="fi-FI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144463" cy="68564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6800" rIns="0" bIns="46800" anchor="ctr"/>
          <a:lstStyle/>
          <a:p>
            <a:endParaRPr lang="fi-FI"/>
          </a:p>
        </p:txBody>
      </p:sp>
      <p:pic>
        <p:nvPicPr>
          <p:cNvPr id="1038" name="Picture 14" descr="VSP_logo_2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33375"/>
            <a:ext cx="2519363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Arial" charset="0"/>
        </a:defRPr>
      </a:lvl9pPr>
    </p:titleStyle>
    <p:bodyStyle>
      <a:lvl1pPr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7675" indent="-268288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</a:defRPr>
      </a:lvl2pPr>
      <a:lvl3pPr marL="976313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3pPr>
      <a:lvl4pPr marL="13843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4pPr>
      <a:lvl5pPr marL="1792288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249488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706688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163888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621088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ut.fi/tilastot/autokannan_kehitys/autokanta_kayttovoimittain/henkiloautokanta_kayttovoimittain?sort_column=7&amp;sort_direction=0" TargetMode="External"/><Relationship Id="rId3" Type="http://schemas.openxmlformats.org/officeDocument/2006/relationships/hyperlink" Target="http://www.aut.fi/tilastot/autokannan_kehitys/autokanta_kayttovoimittain/henkiloautokanta_kayttovoimittain?sort_column=2&amp;sort_direction=0" TargetMode="External"/><Relationship Id="rId7" Type="http://schemas.openxmlformats.org/officeDocument/2006/relationships/hyperlink" Target="http://www.aut.fi/tilastot/autokannan_kehitys/autokanta_kayttovoimittain/henkiloautokanta_kayttovoimittain?sort_column=6&amp;sort_direction=0" TargetMode="External"/><Relationship Id="rId2" Type="http://schemas.openxmlformats.org/officeDocument/2006/relationships/hyperlink" Target="http://www.aut.fi/tilastot/autokannan_kehitys/autokanta_kayttovoimittain/henkiloautokanta_kayttovoimittain?sort_column=1&amp;sort_direction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ut.fi/tilastot/autokannan_kehitys/autokanta_kayttovoimittain/henkiloautokanta_kayttovoimittain?sort_column=5&amp;sort_direction=0" TargetMode="External"/><Relationship Id="rId5" Type="http://schemas.openxmlformats.org/officeDocument/2006/relationships/hyperlink" Target="http://www.aut.fi/tilastot/autokannan_kehitys/autokanta_kayttovoimittain/henkiloautokanta_kayttovoimittain?sort_column=4&amp;sort_direction=0" TargetMode="External"/><Relationship Id="rId4" Type="http://schemas.openxmlformats.org/officeDocument/2006/relationships/hyperlink" Target="http://www.aut.fi/tilastot/autokannan_kehitys/autokanta_kayttovoimittain/henkiloautokanta_kayttovoimittain?sort_column=3&amp;sort_direction=0" TargetMode="External"/><Relationship Id="rId9" Type="http://schemas.openxmlformats.org/officeDocument/2006/relationships/hyperlink" Target="http://www.aut.fi/tilastot/autokannan_kehitys/autokanta_kayttovoimittain/henkiloautokanta_kayttovoimittain?sort_column=8&amp;sort_direction=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laotsikko 6">
            <a:extLst>
              <a:ext uri="{FF2B5EF4-FFF2-40B4-BE49-F238E27FC236}">
                <a16:creationId xmlns:a16="http://schemas.microsoft.com/office/drawing/2014/main" id="{1C10F94A-1AC4-F941-8B38-012B244873C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001" y="3619500"/>
            <a:ext cx="7317581" cy="2381250"/>
          </a:xfrm>
        </p:spPr>
        <p:txBody>
          <a:bodyPr/>
          <a:lstStyle/>
          <a:p>
            <a:pPr algn="ctr">
              <a:buNone/>
              <a:defRPr/>
            </a:pPr>
            <a:endParaRPr lang="fi-FI" sz="1500" dirty="0"/>
          </a:p>
          <a:p>
            <a:pPr algn="ctr">
              <a:buNone/>
              <a:defRPr/>
            </a:pPr>
            <a:endParaRPr lang="fi-FI" sz="1500" dirty="0"/>
          </a:p>
          <a:p>
            <a:pPr algn="ctr">
              <a:buNone/>
              <a:defRPr/>
            </a:pPr>
            <a:endParaRPr lang="fi-FI" sz="1500" dirty="0"/>
          </a:p>
          <a:p>
            <a:pPr algn="ctr">
              <a:buNone/>
              <a:defRPr/>
            </a:pPr>
            <a:endParaRPr lang="fi-FI" sz="1500" dirty="0"/>
          </a:p>
          <a:p>
            <a:pPr algn="ctr">
              <a:buNone/>
              <a:defRPr/>
            </a:pPr>
            <a:endParaRPr lang="fi-FI" sz="1500" dirty="0"/>
          </a:p>
          <a:p>
            <a:pPr algn="ctr">
              <a:buNone/>
              <a:defRPr/>
            </a:pPr>
            <a:endParaRPr lang="fi-FI" sz="1500" dirty="0"/>
          </a:p>
          <a:p>
            <a:pPr algn="ctr">
              <a:buNone/>
              <a:defRPr/>
            </a:pPr>
            <a:endParaRPr lang="fi-FI" sz="1500" dirty="0"/>
          </a:p>
        </p:txBody>
      </p:sp>
      <p:sp>
        <p:nvSpPr>
          <p:cNvPr id="4099" name="Otsikko 7">
            <a:extLst>
              <a:ext uri="{FF2B5EF4-FFF2-40B4-BE49-F238E27FC236}">
                <a16:creationId xmlns:a16="http://schemas.microsoft.com/office/drawing/2014/main" id="{C46B6063-BA61-CF40-B60F-7327E81CA7F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998935"/>
            <a:ext cx="6938963" cy="756047"/>
          </a:xfrm>
        </p:spPr>
        <p:txBody>
          <a:bodyPr/>
          <a:lstStyle/>
          <a:p>
            <a:pPr eaLnBrk="1" hangingPunct="1">
              <a:defRPr/>
            </a:pPr>
            <a:br>
              <a:rPr lang="fi-FI" sz="4050" dirty="0">
                <a:latin typeface="Tahoma" charset="0"/>
              </a:rPr>
            </a:br>
            <a:r>
              <a:rPr lang="fi-FI" dirty="0">
                <a:latin typeface="Tahoma" charset="0"/>
              </a:rPr>
              <a:t>Hybridi- ja sähköautot</a:t>
            </a:r>
            <a:br>
              <a:rPr lang="fi-FI" sz="4050" dirty="0">
                <a:latin typeface="Tahoma" charset="0"/>
              </a:rPr>
            </a:br>
            <a:endParaRPr lang="fi-FI" sz="4050" dirty="0">
              <a:latin typeface="Tahoma" charset="0"/>
            </a:endParaRPr>
          </a:p>
        </p:txBody>
      </p:sp>
      <p:pic>
        <p:nvPicPr>
          <p:cNvPr id="5" name="Kuva 4" descr="Kuva, joka sisältää kohteen ulko, rakennus, auto, istuminen&#10;&#10;Kuvaus luotu automaattisesti">
            <a:extLst>
              <a:ext uri="{FF2B5EF4-FFF2-40B4-BE49-F238E27FC236}">
                <a16:creationId xmlns:a16="http://schemas.microsoft.com/office/drawing/2014/main" id="{EBF5EC18-FD25-004F-8D93-1D6F13430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69636"/>
            <a:ext cx="6214893" cy="4063286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CA3A297-6D7F-4B9C-96EB-C6E8B717F143}" type="datetime1">
              <a:rPr lang="fi-FI" smtClean="0"/>
              <a:t>3.10.2020</a:t>
            </a:fld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3086946" y="6000750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R. Sillanmäki &amp; J. Frantti</a:t>
            </a:r>
          </a:p>
        </p:txBody>
      </p:sp>
    </p:spTree>
    <p:extLst>
      <p:ext uri="{BB962C8B-B14F-4D97-AF65-F5344CB8AC3E}">
        <p14:creationId xmlns:p14="http://schemas.microsoft.com/office/powerpoint/2010/main" val="236996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947A0C2-CB46-BE46-9E24-D550AF685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0" y="1160748"/>
            <a:ext cx="5579914" cy="4152305"/>
          </a:xfrm>
          <a:prstGeom prst="rect">
            <a:avLst/>
          </a:prstGeom>
        </p:spPr>
      </p:pic>
      <p:cxnSp>
        <p:nvCxnSpPr>
          <p:cNvPr id="32770" name="Suora nuoliyhdysviiva 2">
            <a:extLst>
              <a:ext uri="{FF2B5EF4-FFF2-40B4-BE49-F238E27FC236}">
                <a16:creationId xmlns:a16="http://schemas.microsoft.com/office/drawing/2014/main" id="{E8E14348-65F9-A640-B8BD-365D4CC568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15917" y="1946908"/>
            <a:ext cx="1351358" cy="810016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1" name="Tekstiruutu 5">
            <a:extLst>
              <a:ext uri="{FF2B5EF4-FFF2-40B4-BE49-F238E27FC236}">
                <a16:creationId xmlns:a16="http://schemas.microsoft.com/office/drawing/2014/main" id="{0CFF0B23-88F1-0040-9820-17F05508D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0619" y="1916907"/>
            <a:ext cx="2268141" cy="22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i-FI" altLang="fi-FI" sz="12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200" dirty="0">
                <a:solidFill>
                  <a:srgbClr val="FF0000"/>
                </a:solidFill>
              </a:rPr>
              <a:t>Kun metallisukka koskettaa runkoa virrat katkeavat</a:t>
            </a:r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2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05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BA43EEA-B9AC-4785-B9AD-A28064069B21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6540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Otsikko 1">
            <a:extLst>
              <a:ext uri="{FF2B5EF4-FFF2-40B4-BE49-F238E27FC236}">
                <a16:creationId xmlns:a16="http://schemas.microsoft.com/office/drawing/2014/main" id="{8D1C3472-DA28-7B4C-82C6-623268D0B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fi-FI">
              <a:ea typeface="ＭＳ Ｐゴシック" panose="020B0600070205080204" pitchFamily="34" charset="-128"/>
            </a:endParaRPr>
          </a:p>
        </p:txBody>
      </p:sp>
      <p:pic>
        <p:nvPicPr>
          <p:cNvPr id="66562" name="Kuva 3" descr="Kuva, joka sisältää kohteen moottoripyörä, objekti, auto, istuminen&#10;&#10;Kuvaus luotu automaattisesti">
            <a:extLst>
              <a:ext uri="{FF2B5EF4-FFF2-40B4-BE49-F238E27FC236}">
                <a16:creationId xmlns:a16="http://schemas.microsoft.com/office/drawing/2014/main" id="{EAAAB6C7-2F4E-4A47-AD68-B71A456C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03" y="2025254"/>
            <a:ext cx="374538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Kuva 5" descr="Kuva, joka sisältää kohteen moottoripyörä, objekti, moottori, istuminen&#10;&#10;Kuvaus luotu automaattisesti">
            <a:extLst>
              <a:ext uri="{FF2B5EF4-FFF2-40B4-BE49-F238E27FC236}">
                <a16:creationId xmlns:a16="http://schemas.microsoft.com/office/drawing/2014/main" id="{EFE04D8C-A64B-BB4A-8181-A8CE080C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2" y="2035014"/>
            <a:ext cx="3817367" cy="28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2E72407-6C0B-45C3-88AD-CAA2BCF516F5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7715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nuoli&#10;&#10;Kuvaus luotu automaattisesti">
            <a:extLst>
              <a:ext uri="{FF2B5EF4-FFF2-40B4-BE49-F238E27FC236}">
                <a16:creationId xmlns:a16="http://schemas.microsoft.com/office/drawing/2014/main" id="{6CF2B57A-98B5-C148-BB32-45F6204AB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>
          <a:xfrm>
            <a:off x="197514" y="970230"/>
            <a:ext cx="6568178" cy="5030521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058CEA-78EA-2746-B043-953C8C0B76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A963AF-28D0-4F45-BB35-1616709E893C}" type="datetime1">
              <a:rPr lang="fi-FI" smtClean="0"/>
              <a:t>3.10.2020</a:t>
            </a:fld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E13D8BA3-5EEA-264A-B96B-7C7D36AB3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1" y="965596"/>
            <a:ext cx="5760441" cy="519188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5800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Otsikko 1">
            <a:extLst>
              <a:ext uri="{FF2B5EF4-FFF2-40B4-BE49-F238E27FC236}">
                <a16:creationId xmlns:a16="http://schemas.microsoft.com/office/drawing/2014/main" id="{6095C2CA-893E-B947-9FEC-3290EC881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9562" y="647700"/>
            <a:ext cx="6857088" cy="1227535"/>
          </a:xfrm>
        </p:spPr>
        <p:txBody>
          <a:bodyPr/>
          <a:lstStyle/>
          <a:p>
            <a:r>
              <a:rPr lang="fi-FI" altLang="fi-FI" dirty="0">
                <a:ea typeface="ＭＳ Ｐゴシック" panose="020B0600070205080204" pitchFamily="34" charset="-128"/>
              </a:rPr>
              <a:t>Tunnistaminen</a:t>
            </a:r>
          </a:p>
        </p:txBody>
      </p:sp>
      <p:pic>
        <p:nvPicPr>
          <p:cNvPr id="64514" name="Sisällön paikkamerkki 4" descr="Kuva, joka sisältää kohteen teksti, istuminen, merkki, pysäköity&#10;&#10;Kuvaus luotu automaattisesti">
            <a:extLst>
              <a:ext uri="{FF2B5EF4-FFF2-40B4-BE49-F238E27FC236}">
                <a16:creationId xmlns:a16="http://schemas.microsoft.com/office/drawing/2014/main" id="{F3513E89-19CE-4B42-B8A8-1EF5A2EF5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22385" r="7217" b="14386"/>
          <a:stretch>
            <a:fillRect/>
          </a:stretch>
        </p:blipFill>
        <p:spPr>
          <a:xfrm>
            <a:off x="791580" y="1970838"/>
            <a:ext cx="6134571" cy="3618402"/>
          </a:xfrm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0535831-95E1-4A59-9771-5B2F7BA83F7E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428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isällön paikkamerkki 2"/>
          <p:cNvSpPr>
            <a:spLocks noGrp="1"/>
          </p:cNvSpPr>
          <p:nvPr>
            <p:ph idx="1"/>
          </p:nvPr>
        </p:nvSpPr>
        <p:spPr>
          <a:xfrm>
            <a:off x="539750" y="2276872"/>
            <a:ext cx="8229600" cy="39207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Pelastuslaitoksen </a:t>
            </a:r>
            <a:r>
              <a:rPr lang="fi-FI" sz="2000" dirty="0" err="1">
                <a:latin typeface="Arial" charset="0"/>
                <a:ea typeface="ＭＳ Ｐゴシック" charset="0"/>
              </a:rPr>
              <a:t>tike:ssa</a:t>
            </a:r>
            <a:r>
              <a:rPr lang="fi-FI" sz="2000" dirty="0">
                <a:latin typeface="Arial" charset="0"/>
                <a:ea typeface="ＭＳ Ｐゴシック" charset="0"/>
              </a:rPr>
              <a:t> on CRS-kortisto josta saa mm. ajoneuvon tietoja kuten; Käyttövoima, turvatyynyjen ja niiden laukaisupatruunojen sijainnit sekä yleisesti kaikki osat mitkä ovat korkeajännitteisiä. Myös sekä korkea että matalajännite akkujen sijainnit käy ilmi ko. tiedostosta. Nämä tiedot on koottu myös pelastuskorttiin.</a:t>
            </a:r>
          </a:p>
          <a:p>
            <a:pPr>
              <a:lnSpc>
                <a:spcPct val="15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Ilmoita onnettomuusajoneuvon rekisterinumero kohteeseen saapuvalle pelastustoiminnan johtajalle tai suoraan pelastustoimen </a:t>
            </a:r>
            <a:r>
              <a:rPr lang="fi-FI" sz="2000" dirty="0" err="1">
                <a:latin typeface="Arial" charset="0"/>
                <a:ea typeface="ＭＳ Ｐゴシック" charset="0"/>
              </a:rPr>
              <a:t>tike:een</a:t>
            </a:r>
            <a:r>
              <a:rPr lang="fi-FI" sz="2000" dirty="0">
                <a:latin typeface="Arial" charset="0"/>
                <a:ea typeface="ＭＳ Ｐゴシック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Tällä tiedolla </a:t>
            </a:r>
            <a:r>
              <a:rPr lang="fi-FI" sz="2000" dirty="0" err="1">
                <a:latin typeface="Arial" charset="0"/>
                <a:ea typeface="ＭＳ Ｐゴシック" charset="0"/>
              </a:rPr>
              <a:t>tike</a:t>
            </a:r>
            <a:r>
              <a:rPr lang="fi-FI" sz="2000" dirty="0">
                <a:latin typeface="Arial" charset="0"/>
                <a:ea typeface="ＭＳ Ｐゴシック" charset="0"/>
              </a:rPr>
              <a:t> pystyy selvittämään ajoneuvon merkin ja tarkan mallin ja välittämään oikean ajoneuvon pelastuskortin suoraan yksikölle. </a:t>
            </a:r>
          </a:p>
          <a:p>
            <a:pPr eaLnBrk="1" hangingPunct="1"/>
            <a:endParaRPr lang="fi-FI" sz="2400" dirty="0">
              <a:latin typeface="Arial" charset="0"/>
              <a:ea typeface="ＭＳ Ｐゴシック" charset="0"/>
            </a:endParaRPr>
          </a:p>
        </p:txBody>
      </p:sp>
      <p:sp>
        <p:nvSpPr>
          <p:cNvPr id="79875" name="Päivämäärän paikkamerkki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fld id="{30890444-A949-4702-BF7F-59E8E273FB4D}" type="datetime1">
              <a:rPr lang="fi-FI" sz="1400" smtClean="0">
                <a:solidFill>
                  <a:schemeClr val="tx1"/>
                </a:solidFill>
                <a:latin typeface="Arial" charset="0"/>
              </a:rPr>
              <a:t>3.10.2020</a:t>
            </a:fld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9876" name="Alatunnisteen paikkamerkki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9878" name="Otsikk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fi-FI" dirty="0" err="1">
                <a:latin typeface="Arial" charset="0"/>
                <a:ea typeface="ＭＳ Ｐゴシック" charset="0"/>
              </a:rPr>
              <a:t>CRS-kortisto</a:t>
            </a:r>
            <a:endParaRPr lang="fi-FI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1118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Otsikko 1">
            <a:extLst>
              <a:ext uri="{FF2B5EF4-FFF2-40B4-BE49-F238E27FC236}">
                <a16:creationId xmlns:a16="http://schemas.microsoft.com/office/drawing/2014/main" id="{F3978F3A-FCAB-0A46-B7F0-94CAB3958D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5954" y="1314450"/>
            <a:ext cx="4104084" cy="857250"/>
          </a:xfrm>
        </p:spPr>
        <p:txBody>
          <a:bodyPr/>
          <a:lstStyle/>
          <a:p>
            <a:r>
              <a:rPr lang="fi-FI" altLang="fi-FI">
                <a:ea typeface="ＭＳ Ｐゴシック" panose="020B0600070205080204" pitchFamily="34" charset="-128"/>
              </a:rPr>
              <a:t>Pelastuskortti Tikestä</a:t>
            </a:r>
          </a:p>
        </p:txBody>
      </p:sp>
      <p:pic>
        <p:nvPicPr>
          <p:cNvPr id="67586" name="Kuva 3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301EA718-599C-2343-BEF2-46A0A88AE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2"/>
          <a:stretch/>
        </p:blipFill>
        <p:spPr bwMode="auto">
          <a:xfrm>
            <a:off x="89502" y="926046"/>
            <a:ext cx="3186354" cy="228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Kuva 6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EE5430CD-980A-B340-AE6D-10DBD496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95" y="2350293"/>
            <a:ext cx="3597914" cy="260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Kuva 7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88361703-78FC-7549-987E-DC3D0473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18" y="3580743"/>
            <a:ext cx="3646015" cy="260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650385-A503-4771-8DF3-F824FA5CE90E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78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Otsikko 1">
            <a:extLst>
              <a:ext uri="{FF2B5EF4-FFF2-40B4-BE49-F238E27FC236}">
                <a16:creationId xmlns:a16="http://schemas.microsoft.com/office/drawing/2014/main" id="{D5496B85-4792-7248-BC52-D4303C5E9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i-FI" altLang="fi-FI">
              <a:ea typeface="ＭＳ Ｐゴシック" panose="020B0600070205080204" pitchFamily="34" charset="-128"/>
            </a:endParaRPr>
          </a:p>
        </p:txBody>
      </p:sp>
      <p:pic>
        <p:nvPicPr>
          <p:cNvPr id="69634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0504492F-61D5-FE4F-B296-55DE1F12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4" y="1916832"/>
            <a:ext cx="805718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7EE2000-3664-44AB-A50F-BD56CAFA301F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3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Päivämäärän paikkamerkki 1">
            <a:extLst>
              <a:ext uri="{FF2B5EF4-FFF2-40B4-BE49-F238E27FC236}">
                <a16:creationId xmlns:a16="http://schemas.microsoft.com/office/drawing/2014/main" id="{FC2BB7FD-0D3F-F74A-85AF-D09213A866A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CF1C57-3DF1-430B-858D-B9EE714F67CE}" type="datetime1">
              <a:rPr lang="fi-FI" altLang="fi-FI" sz="1050" smtClean="0">
                <a:latin typeface="Arial" panose="020B0604020202020204" pitchFamily="34" charset="0"/>
              </a:rPr>
              <a:t>3.10.2020</a:t>
            </a:fld>
            <a:endParaRPr lang="fi-FI" altLang="fi-FI" sz="1050">
              <a:latin typeface="Arial" panose="020B0604020202020204" pitchFamily="34" charset="0"/>
            </a:endParaRPr>
          </a:p>
        </p:txBody>
      </p:sp>
      <p:sp>
        <p:nvSpPr>
          <p:cNvPr id="58370" name="Alatunnisteen paikkamerkki 2">
            <a:extLst>
              <a:ext uri="{FF2B5EF4-FFF2-40B4-BE49-F238E27FC236}">
                <a16:creationId xmlns:a16="http://schemas.microsoft.com/office/drawing/2014/main" id="{119CC650-F182-8543-AF44-E0794C5F81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i-FI" altLang="fi-FI" sz="1050">
              <a:latin typeface="Arial" panose="020B0604020202020204" pitchFamily="34" charset="0"/>
            </a:endParaRPr>
          </a:p>
        </p:txBody>
      </p:sp>
      <p:sp>
        <p:nvSpPr>
          <p:cNvPr id="70658" name="Otsikko 1">
            <a:extLst>
              <a:ext uri="{FF2B5EF4-FFF2-40B4-BE49-F238E27FC236}">
                <a16:creationId xmlns:a16="http://schemas.microsoft.com/office/drawing/2014/main" id="{E534D32E-0068-954B-BEA5-9E5E6B4E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307" y="2295526"/>
            <a:ext cx="2743143" cy="485774"/>
          </a:xfrm>
        </p:spPr>
        <p:txBody>
          <a:bodyPr rtlCol="0" anchor="t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altLang="fi-FI" sz="1800" dirty="0"/>
              <a:t>Pelastuskortti symbolit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AE7DC8E7-B31E-6B4C-A06E-3A67078D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987028"/>
            <a:ext cx="4622006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Kuva 2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9A3B344D-A1FB-9843-9DDB-C7113CAE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8" b="3867"/>
          <a:stretch>
            <a:fillRect/>
          </a:stretch>
        </p:blipFill>
        <p:spPr bwMode="auto">
          <a:xfrm>
            <a:off x="4373166" y="4030267"/>
            <a:ext cx="3513534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Sisällön paikkamerkki 1">
            <a:extLst>
              <a:ext uri="{FF2B5EF4-FFF2-40B4-BE49-F238E27FC236}">
                <a16:creationId xmlns:a16="http://schemas.microsoft.com/office/drawing/2014/main" id="{A17F8D72-7B49-704B-A959-91DAED4371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i-FI" altLang="fi-FI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52252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Otsikko 1">
            <a:extLst>
              <a:ext uri="{FF2B5EF4-FFF2-40B4-BE49-F238E27FC236}">
                <a16:creationId xmlns:a16="http://schemas.microsoft.com/office/drawing/2014/main" id="{B2A37884-D407-4343-905B-419F3BB29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7350" y="998935"/>
            <a:ext cx="5829300" cy="971550"/>
          </a:xfrm>
        </p:spPr>
        <p:txBody>
          <a:bodyPr/>
          <a:lstStyle/>
          <a:p>
            <a:r>
              <a:rPr lang="fi-FI" altLang="fi-FI" sz="2700">
                <a:ea typeface="ＭＳ Ｐゴシック" panose="020B0600070205080204" pitchFamily="34" charset="-128"/>
              </a:rPr>
              <a:t>Huolto / hätäkatkaisukytkin</a:t>
            </a:r>
          </a:p>
        </p:txBody>
      </p:sp>
      <p:pic>
        <p:nvPicPr>
          <p:cNvPr id="73730" name="Kuva 3" descr="Kuva, joka sisältää kohteen auto, moottoripyörä, objekti, musta&#10;&#10;Kuvaus luotu automaattisesti">
            <a:extLst>
              <a:ext uri="{FF2B5EF4-FFF2-40B4-BE49-F238E27FC236}">
                <a16:creationId xmlns:a16="http://schemas.microsoft.com/office/drawing/2014/main" id="{37C198FD-6E5F-3E4B-94A4-5420785A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" y="2235022"/>
            <a:ext cx="3752090" cy="281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Kuva 5" descr="Kuva, joka sisältää kohteen sisä, auto, ruoka, täytetty&#10;&#10;Kuvaus luotu automaattisesti">
            <a:extLst>
              <a:ext uri="{FF2B5EF4-FFF2-40B4-BE49-F238E27FC236}">
                <a16:creationId xmlns:a16="http://schemas.microsoft.com/office/drawing/2014/main" id="{16936B32-9CD8-5C45-9FD4-27D6F7D4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0" y="2235022"/>
            <a:ext cx="3671947" cy="27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kstiruutu 1">
            <a:extLst>
              <a:ext uri="{FF2B5EF4-FFF2-40B4-BE49-F238E27FC236}">
                <a16:creationId xmlns:a16="http://schemas.microsoft.com/office/drawing/2014/main" id="{7774CF56-5D03-FB45-90C9-431716F09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56" y="5049441"/>
            <a:ext cx="275462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 dirty="0"/>
              <a:t>E-Golf</a:t>
            </a:r>
          </a:p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89A81BA-1980-4295-B53E-D204DE8DB7ED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147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Päivämäärän paikkamerkki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fld id="{94862F30-7FFB-4462-A357-78F032365B22}" type="datetime1">
              <a:rPr lang="fi-FI" sz="1400" smtClean="0">
                <a:solidFill>
                  <a:schemeClr val="tx1"/>
                </a:solidFill>
                <a:latin typeface="Arial" charset="0"/>
              </a:rPr>
              <a:t>3.10.2020</a:t>
            </a:fld>
            <a:endParaRPr lang="fi-FI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683" name="Alatunnisteen paikkamerkki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endParaRPr lang="fi-FI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66" name="Otsikko 1"/>
          <p:cNvSpPr>
            <a:spLocks noGrp="1"/>
          </p:cNvSpPr>
          <p:nvPr>
            <p:ph type="title"/>
          </p:nvPr>
        </p:nvSpPr>
        <p:spPr>
          <a:xfrm>
            <a:off x="559893" y="886703"/>
            <a:ext cx="7427912" cy="652463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altLang="fi-FI" sz="4000" dirty="0">
                <a:ea typeface="+mj-ea"/>
                <a:cs typeface="+mj-cs"/>
              </a:rPr>
              <a:t>Toyota </a:t>
            </a:r>
            <a:r>
              <a:rPr lang="fi-FI" altLang="fi-FI" sz="4000" dirty="0" err="1">
                <a:ea typeface="+mj-ea"/>
                <a:cs typeface="+mj-cs"/>
              </a:rPr>
              <a:t>Prius</a:t>
            </a:r>
            <a:r>
              <a:rPr lang="fi-FI" altLang="fi-FI" sz="4000" dirty="0">
                <a:ea typeface="+mj-ea"/>
                <a:cs typeface="+mj-cs"/>
              </a:rPr>
              <a:t> -pistokehybridi </a:t>
            </a:r>
          </a:p>
        </p:txBody>
      </p:sp>
      <p:pic>
        <p:nvPicPr>
          <p:cNvPr id="71686" name="Picture 6" descr="C:\Users\Janne\Desktop\Pelastusopisto\Janneopinnäyte 2\hybkuvat\HI2A2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8" y="1730964"/>
            <a:ext cx="28082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Ryhmä 2"/>
          <p:cNvGrpSpPr>
            <a:grpSpLocks/>
          </p:cNvGrpSpPr>
          <p:nvPr/>
        </p:nvGrpSpPr>
        <p:grpSpPr bwMode="auto">
          <a:xfrm>
            <a:off x="557568" y="2357064"/>
            <a:ext cx="7329487" cy="3984625"/>
            <a:chOff x="496888" y="2025650"/>
            <a:chExt cx="7329487" cy="3984625"/>
          </a:xfrm>
        </p:grpSpPr>
        <p:sp>
          <p:nvSpPr>
            <p:cNvPr id="71698" name="Ellipsi 9"/>
            <p:cNvSpPr>
              <a:spLocks noChangeArrowheads="1"/>
            </p:cNvSpPr>
            <p:nvPr/>
          </p:nvSpPr>
          <p:spPr bwMode="auto">
            <a:xfrm>
              <a:off x="1236663" y="2025650"/>
              <a:ext cx="1151954" cy="755749"/>
            </a:xfrm>
            <a:prstGeom prst="ellipse">
              <a:avLst/>
            </a:prstGeom>
            <a:noFill/>
            <a:ln w="76200">
              <a:solidFill>
                <a:srgbClr val="FF69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 sz="2400">
                <a:latin typeface="Times New Roman" charset="0"/>
              </a:endParaRPr>
            </a:p>
          </p:txBody>
        </p:sp>
        <p:grpSp>
          <p:nvGrpSpPr>
            <p:cNvPr id="71699" name="Ryhmä 22"/>
            <p:cNvGrpSpPr>
              <a:grpSpLocks/>
            </p:cNvGrpSpPr>
            <p:nvPr/>
          </p:nvGrpSpPr>
          <p:grpSpPr bwMode="auto">
            <a:xfrm>
              <a:off x="496888" y="2425700"/>
              <a:ext cx="7329487" cy="3584575"/>
              <a:chOff x="497088" y="2426171"/>
              <a:chExt cx="7329860" cy="3583952"/>
            </a:xfrm>
          </p:grpSpPr>
          <p:grpSp>
            <p:nvGrpSpPr>
              <p:cNvPr id="71700" name="Ryhmä 4"/>
              <p:cNvGrpSpPr>
                <a:grpSpLocks/>
              </p:cNvGrpSpPr>
              <p:nvPr/>
            </p:nvGrpSpPr>
            <p:grpSpPr bwMode="auto">
              <a:xfrm>
                <a:off x="497088" y="3501008"/>
                <a:ext cx="3426840" cy="2509115"/>
                <a:chOff x="2042753" y="4221087"/>
                <a:chExt cx="3044825" cy="2028825"/>
              </a:xfrm>
            </p:grpSpPr>
            <p:pic>
              <p:nvPicPr>
                <p:cNvPr id="71705" name="Picture 5" descr="C:\Users\Janne\Desktop\Pelastusopisto\Janneopinnäyte 2\hybkuvat\HI2A2730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42753" y="4221087"/>
                  <a:ext cx="3044825" cy="2028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706" name="Ellipsi 10"/>
                <p:cNvSpPr>
                  <a:spLocks noChangeArrowheads="1"/>
                </p:cNvSpPr>
                <p:nvPr/>
              </p:nvSpPr>
              <p:spPr bwMode="auto">
                <a:xfrm>
                  <a:off x="2929639" y="4826430"/>
                  <a:ext cx="1584027" cy="1368028"/>
                </a:xfrm>
                <a:prstGeom prst="ellipse">
                  <a:avLst/>
                </a:prstGeom>
                <a:noFill/>
                <a:ln w="76200">
                  <a:solidFill>
                    <a:srgbClr val="FF692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i-FI" sz="2400">
                    <a:latin typeface="Times New Roman" charset="0"/>
                  </a:endParaRPr>
                </a:p>
              </p:txBody>
            </p:sp>
          </p:grpSp>
          <p:cxnSp>
            <p:nvCxnSpPr>
              <p:cNvPr id="71701" name="Suora yhdysviiva 18"/>
              <p:cNvCxnSpPr>
                <a:cxnSpLocks noChangeShapeType="1"/>
              </p:cNvCxnSpPr>
              <p:nvPr/>
            </p:nvCxnSpPr>
            <p:spPr bwMode="auto">
              <a:xfrm flipH="1" flipV="1">
                <a:off x="1202160" y="2426172"/>
                <a:ext cx="293086" cy="2875036"/>
              </a:xfrm>
              <a:prstGeom prst="line">
                <a:avLst/>
              </a:prstGeom>
              <a:noFill/>
              <a:ln w="38100">
                <a:solidFill>
                  <a:srgbClr val="FF692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702" name="Suora yhdysviiva 20"/>
              <p:cNvCxnSpPr>
                <a:cxnSpLocks noChangeShapeType="1"/>
              </p:cNvCxnSpPr>
              <p:nvPr/>
            </p:nvCxnSpPr>
            <p:spPr bwMode="auto">
              <a:xfrm flipH="1" flipV="1">
                <a:off x="2388613" y="2426171"/>
                <a:ext cx="815235" cy="2329394"/>
              </a:xfrm>
              <a:prstGeom prst="line">
                <a:avLst/>
              </a:prstGeom>
              <a:noFill/>
              <a:ln w="38100">
                <a:solidFill>
                  <a:srgbClr val="FF692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1703" name="Tekstiruutu 14"/>
              <p:cNvSpPr txBox="1">
                <a:spLocks noChangeArrowheads="1"/>
              </p:cNvSpPr>
              <p:nvPr/>
            </p:nvSpPr>
            <p:spPr bwMode="auto">
              <a:xfrm>
                <a:off x="4283468" y="5229209"/>
                <a:ext cx="3543480" cy="4618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Candar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2pPr>
                <a:lvl3pPr marL="1143000">
                  <a:defRPr sz="20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3pPr>
                <a:lvl4pPr marL="1600200">
                  <a:defRPr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4pPr>
                <a:lvl5pPr marL="2057400"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5pPr>
                <a:lvl6pPr marL="2514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6pPr>
                <a:lvl7pPr marL="29718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7pPr>
                <a:lvl8pPr marL="3429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8pPr>
                <a:lvl9pPr marL="38862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9pPr>
              </a:lstStyle>
              <a:p>
                <a:r>
                  <a:rPr lang="fi-FI" sz="1200">
                    <a:solidFill>
                      <a:schemeClr val="tx1"/>
                    </a:solidFill>
                  </a:rPr>
                  <a:t>Korkeajänniteakusto ja huoltoerotin löytyvät muovisuojien sisältä auton takaosasta</a:t>
                </a:r>
              </a:p>
            </p:txBody>
          </p:sp>
          <p:cxnSp>
            <p:nvCxnSpPr>
              <p:cNvPr id="71704" name="Suora nuoliyhdysviiva 17"/>
              <p:cNvCxnSpPr>
                <a:cxnSpLocks noChangeShapeType="1"/>
                <a:stCxn id="71703" idx="1"/>
              </p:cNvCxnSpPr>
              <p:nvPr/>
            </p:nvCxnSpPr>
            <p:spPr bwMode="auto">
              <a:xfrm flipH="1" flipV="1">
                <a:off x="2388613" y="5095598"/>
                <a:ext cx="1895355" cy="364435"/>
              </a:xfrm>
              <a:prstGeom prst="straightConnector1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" name="Ryhmä 1"/>
          <p:cNvGrpSpPr>
            <a:grpSpLocks/>
          </p:cNvGrpSpPr>
          <p:nvPr/>
        </p:nvGrpSpPr>
        <p:grpSpPr bwMode="auto">
          <a:xfrm>
            <a:off x="2553782" y="1731215"/>
            <a:ext cx="6326187" cy="3398838"/>
            <a:chOff x="2566988" y="1543050"/>
            <a:chExt cx="6326187" cy="3398838"/>
          </a:xfrm>
        </p:grpSpPr>
        <p:sp>
          <p:nvSpPr>
            <p:cNvPr id="71689" name="Ellipsi 12"/>
            <p:cNvSpPr>
              <a:spLocks noChangeArrowheads="1"/>
            </p:cNvSpPr>
            <p:nvPr/>
          </p:nvSpPr>
          <p:spPr bwMode="auto">
            <a:xfrm>
              <a:off x="2566988" y="1628775"/>
              <a:ext cx="757237" cy="936625"/>
            </a:xfrm>
            <a:prstGeom prst="ellipse">
              <a:avLst/>
            </a:prstGeom>
            <a:noFill/>
            <a:ln w="76200">
              <a:solidFill>
                <a:srgbClr val="FF69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i-FI" sz="2400">
                <a:latin typeface="Times New Roman" charset="0"/>
              </a:endParaRPr>
            </a:p>
          </p:txBody>
        </p:sp>
        <p:grpSp>
          <p:nvGrpSpPr>
            <p:cNvPr id="71690" name="Ryhmä 21"/>
            <p:cNvGrpSpPr>
              <a:grpSpLocks/>
            </p:cNvGrpSpPr>
            <p:nvPr/>
          </p:nvGrpSpPr>
          <p:grpSpPr bwMode="auto">
            <a:xfrm>
              <a:off x="2751138" y="1543050"/>
              <a:ext cx="6142037" cy="3398838"/>
              <a:chOff x="2751140" y="1542942"/>
              <a:chExt cx="6141340" cy="3399211"/>
            </a:xfrm>
          </p:grpSpPr>
          <p:grpSp>
            <p:nvGrpSpPr>
              <p:cNvPr id="71691" name="Ryhmä 3"/>
              <p:cNvGrpSpPr>
                <a:grpSpLocks/>
              </p:cNvGrpSpPr>
              <p:nvPr/>
            </p:nvGrpSpPr>
            <p:grpSpPr bwMode="auto">
              <a:xfrm>
                <a:off x="5148064" y="1542942"/>
                <a:ext cx="3600400" cy="2534130"/>
                <a:chOff x="5580063" y="2861105"/>
                <a:chExt cx="2952750" cy="1965325"/>
              </a:xfrm>
            </p:grpSpPr>
            <p:pic>
              <p:nvPicPr>
                <p:cNvPr id="71696" name="Picture 4" descr="C:\Users\Janne\Desktop\Pelastusopisto\Janneopinnäyte 2\hybkuvat\HI2A2728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0063" y="2861105"/>
                  <a:ext cx="2952750" cy="196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697" name="Ellipsi 11"/>
                <p:cNvSpPr>
                  <a:spLocks noChangeArrowheads="1"/>
                </p:cNvSpPr>
                <p:nvPr/>
              </p:nvSpPr>
              <p:spPr bwMode="auto">
                <a:xfrm>
                  <a:off x="6012160" y="3225277"/>
                  <a:ext cx="1764902" cy="1512045"/>
                </a:xfrm>
                <a:prstGeom prst="ellipse">
                  <a:avLst/>
                </a:prstGeom>
                <a:noFill/>
                <a:ln w="76200">
                  <a:solidFill>
                    <a:srgbClr val="FF692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i-FI" sz="2400">
                    <a:latin typeface="Times New Roman" charset="0"/>
                  </a:endParaRPr>
                </a:p>
              </p:txBody>
            </p:sp>
          </p:grpSp>
          <p:cxnSp>
            <p:nvCxnSpPr>
              <p:cNvPr id="71692" name="Suora yhdysviiva 6"/>
              <p:cNvCxnSpPr>
                <a:cxnSpLocks noChangeShapeType="1"/>
                <a:endCxn id="71689" idx="0"/>
              </p:cNvCxnSpPr>
              <p:nvPr/>
            </p:nvCxnSpPr>
            <p:spPr bwMode="auto">
              <a:xfrm flipH="1" flipV="1">
                <a:off x="2945603" y="1628676"/>
                <a:ext cx="4002661" cy="383837"/>
              </a:xfrm>
              <a:prstGeom prst="line">
                <a:avLst/>
              </a:prstGeom>
              <a:noFill/>
              <a:ln w="38100">
                <a:solidFill>
                  <a:srgbClr val="FF692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693" name="Suora yhdysviiva 16"/>
              <p:cNvCxnSpPr>
                <a:cxnSpLocks noChangeShapeType="1"/>
              </p:cNvCxnSpPr>
              <p:nvPr/>
            </p:nvCxnSpPr>
            <p:spPr bwMode="auto">
              <a:xfrm flipH="1" flipV="1">
                <a:off x="2751140" y="2545723"/>
                <a:ext cx="3837084" cy="1416452"/>
              </a:xfrm>
              <a:prstGeom prst="line">
                <a:avLst/>
              </a:prstGeom>
              <a:noFill/>
              <a:ln w="38100">
                <a:solidFill>
                  <a:srgbClr val="FF692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1694" name="Tekstiruutu 13"/>
              <p:cNvSpPr txBox="1">
                <a:spLocks noChangeArrowheads="1"/>
              </p:cNvSpPr>
              <p:nvPr/>
            </p:nvSpPr>
            <p:spPr bwMode="auto">
              <a:xfrm>
                <a:off x="5147993" y="4480139"/>
                <a:ext cx="3744487" cy="462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2"/>
                    </a:solidFill>
                    <a:latin typeface="Candar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2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2pPr>
                <a:lvl3pPr marL="1143000">
                  <a:defRPr sz="20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3pPr>
                <a:lvl4pPr marL="1600200">
                  <a:defRPr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4pPr>
                <a:lvl5pPr marL="2057400"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5pPr>
                <a:lvl6pPr marL="2514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6pPr>
                <a:lvl7pPr marL="29718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7pPr>
                <a:lvl8pPr marL="3429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8pPr>
                <a:lvl9pPr marL="38862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Font typeface="Symbol" charset="0"/>
                  <a:buChar char=""/>
                  <a:defRPr sz="1600">
                    <a:solidFill>
                      <a:schemeClr val="tx2"/>
                    </a:solidFill>
                    <a:latin typeface="Candara" charset="0"/>
                    <a:ea typeface="ＭＳ Ｐゴシック" charset="0"/>
                  </a:defRPr>
                </a:lvl9pPr>
              </a:lstStyle>
              <a:p>
                <a:r>
                  <a:rPr lang="fi-FI" sz="1200">
                    <a:solidFill>
                      <a:schemeClr val="tx1"/>
                    </a:solidFill>
                  </a:rPr>
                  <a:t>Matalajänniteakku sijaitsee takaluukussa, apumiehen puolella takakulmassa</a:t>
                </a:r>
              </a:p>
            </p:txBody>
          </p:sp>
          <p:cxnSp>
            <p:nvCxnSpPr>
              <p:cNvPr id="71695" name="Suora nuoliyhdysviiva 29"/>
              <p:cNvCxnSpPr>
                <a:cxnSpLocks noChangeShapeType="1"/>
              </p:cNvCxnSpPr>
              <p:nvPr/>
            </p:nvCxnSpPr>
            <p:spPr bwMode="auto">
              <a:xfrm flipH="1" flipV="1">
                <a:off x="6948264" y="3253949"/>
                <a:ext cx="95156" cy="1177925"/>
              </a:xfrm>
              <a:prstGeom prst="straightConnector1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0857139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7761DD-4435-8340-A937-C8277316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Hybridit Suomessa 2019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776776D-379C-7947-8184-2E4A3B08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BA62-A8D2-46E5-A2D3-705551618E08}" type="datetime1">
              <a:rPr lang="fi-FI" smtClean="0"/>
              <a:t>3.10.2020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3C02D98-B4D2-A346-A643-2733B461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Sisällön paikkamerkki 8" descr="Kuva, joka sisältää kohteen näyttö, pöytä, kannettava, tietokone&#10;&#10;Kuvaus luotu automaattisesti">
            <a:extLst>
              <a:ext uri="{FF2B5EF4-FFF2-40B4-BE49-F238E27FC236}">
                <a16:creationId xmlns:a16="http://schemas.microsoft.com/office/drawing/2014/main" id="{B857972F-2E1C-7A47-A94B-838C05CCF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27584" y="2060848"/>
            <a:ext cx="6581838" cy="43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64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2AAA732-08F1-7C4F-8D2B-71D5914AE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195"/>
          <a:stretch/>
        </p:blipFill>
        <p:spPr>
          <a:xfrm>
            <a:off x="395536" y="1268760"/>
            <a:ext cx="6588732" cy="51435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848C34-E937-4AF3-B2C0-81030BA47768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2044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tsikko 1">
            <a:extLst>
              <a:ext uri="{FF2B5EF4-FFF2-40B4-BE49-F238E27FC236}">
                <a16:creationId xmlns:a16="http://schemas.microsoft.com/office/drawing/2014/main" id="{DD485087-437D-524A-A00E-7456FABB24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3598" y="944167"/>
            <a:ext cx="6533052" cy="810815"/>
          </a:xfrm>
        </p:spPr>
        <p:txBody>
          <a:bodyPr/>
          <a:lstStyle/>
          <a:p>
            <a:r>
              <a:rPr lang="fi-FI" altLang="fi-FI" sz="2400" dirty="0" err="1">
                <a:ea typeface="ＭＳ Ｐゴシック" panose="020B0600070205080204" pitchFamily="34" charset="-128"/>
              </a:rPr>
              <a:t>Kontaktorit</a:t>
            </a:r>
            <a:endParaRPr lang="fi-FI" altLang="fi-FI" sz="2400" dirty="0">
              <a:ea typeface="ＭＳ Ｐゴシック" panose="020B0600070205080204" pitchFamily="34" charset="-128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2B223F-F255-F142-94F6-E710389FA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74" y="1970838"/>
            <a:ext cx="6804756" cy="3672408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fi-FI" sz="2100" dirty="0"/>
              <a:t> Lepotilassa </a:t>
            </a:r>
            <a:r>
              <a:rPr lang="fi-FI" sz="2100" dirty="0" err="1"/>
              <a:t>kontaktorit</a:t>
            </a:r>
            <a:r>
              <a:rPr lang="fi-FI" sz="2100" dirty="0"/>
              <a:t> on irti</a:t>
            </a:r>
          </a:p>
          <a:p>
            <a:pPr>
              <a:defRPr/>
            </a:pPr>
            <a:endParaRPr lang="fi-FI" sz="2100" dirty="0"/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i-FI" sz="2100" dirty="0" err="1"/>
              <a:t>Kontaktorit</a:t>
            </a:r>
            <a:r>
              <a:rPr lang="fi-FI" sz="2100" dirty="0"/>
              <a:t> voivat olla kiinni vaikka auto ei ole käynnissä </a:t>
            </a:r>
            <a:r>
              <a:rPr lang="fi-FI" dirty="0"/>
              <a:t>(jos auton lämmitys tai jäähdytys on käynnissä jne.)</a:t>
            </a:r>
          </a:p>
          <a:p>
            <a:pPr>
              <a:defRPr/>
            </a:pPr>
            <a:endParaRPr lang="fi-FI" dirty="0"/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i-FI" sz="2100" dirty="0" err="1"/>
              <a:t>Kontaktorit</a:t>
            </a:r>
            <a:r>
              <a:rPr lang="fi-FI" sz="2100" dirty="0"/>
              <a:t> on kiinni noin 2 min auton sammuttamisen jälkeenkin </a:t>
            </a:r>
            <a:r>
              <a:rPr lang="fi-FI" dirty="0"/>
              <a:t>(odottaa kuskin mahdollista lataukseen laittoa)</a:t>
            </a:r>
          </a:p>
          <a:p>
            <a:pPr>
              <a:buNone/>
              <a:defRPr/>
            </a:pPr>
            <a:r>
              <a:rPr lang="fi-FI" dirty="0"/>
              <a:t> 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5C36E63-BB8A-4761-A09A-D7421E015D3E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230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Otsikko 3">
            <a:extLst>
              <a:ext uri="{FF2B5EF4-FFF2-40B4-BE49-F238E27FC236}">
                <a16:creationId xmlns:a16="http://schemas.microsoft.com/office/drawing/2014/main" id="{622CEF02-4150-8940-BAC8-8FF69EB2D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3539" y="900112"/>
            <a:ext cx="6318702" cy="1491854"/>
          </a:xfrm>
        </p:spPr>
        <p:txBody>
          <a:bodyPr/>
          <a:lstStyle/>
          <a:p>
            <a:pPr algn="l"/>
            <a:r>
              <a:rPr lang="fi-FI" altLang="fi-FI" dirty="0">
                <a:ea typeface="ＭＳ Ｐゴシック" panose="020B0600070205080204" pitchFamily="34" charset="-128"/>
              </a:rPr>
              <a:t>DC/DC muunnin lataa isosta akusta 12v akkua</a:t>
            </a:r>
            <a:br>
              <a:rPr lang="fi-FI" altLang="fi-FI" dirty="0">
                <a:ea typeface="ＭＳ Ｐゴシック" panose="020B0600070205080204" pitchFamily="34" charset="-128"/>
              </a:rPr>
            </a:br>
            <a:r>
              <a:rPr lang="fi-FI" altLang="fi-FI" sz="135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DC/DC muunnin saattaa vikatilanteessa syöttää 12 v virtaa autolle, vaikka akku olisi irti?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7DE1773-111D-DC4D-8490-6E0C811B2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/>
          <a:stretch/>
        </p:blipFill>
        <p:spPr>
          <a:xfrm>
            <a:off x="433791" y="2391966"/>
            <a:ext cx="5832648" cy="3788681"/>
          </a:xfrm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351C37E-76AB-4ABD-A48B-00905A42430E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247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Otsikko 1">
            <a:extLst>
              <a:ext uri="{FF2B5EF4-FFF2-40B4-BE49-F238E27FC236}">
                <a16:creationId xmlns:a16="http://schemas.microsoft.com/office/drawing/2014/main" id="{7BC2F461-D60D-A441-9B6F-0DD4CD0A4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3191" y="857251"/>
            <a:ext cx="6723459" cy="789385"/>
          </a:xfrm>
        </p:spPr>
        <p:txBody>
          <a:bodyPr/>
          <a:lstStyle/>
          <a:p>
            <a:r>
              <a:rPr lang="fi-FI" altLang="fi-FI" sz="2400" dirty="0">
                <a:ea typeface="ＭＳ Ｐゴシック" panose="020B0600070205080204" pitchFamily="34" charset="-128"/>
              </a:rPr>
              <a:t>Kondensaattorit?!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860330-44F8-2E49-B8F6-D4DD4BC94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191" y="1916832"/>
            <a:ext cx="7237809" cy="4392488"/>
          </a:xfrm>
        </p:spPr>
        <p:txBody>
          <a:bodyPr/>
          <a:lstStyle/>
          <a:p>
            <a:pPr>
              <a:defRPr/>
            </a:pPr>
            <a:r>
              <a:rPr lang="fi-FI" dirty="0"/>
              <a:t> Kun virrat kytketään pois, niin kondensaattoreihin jää vielä sähköä normaalisti muutamaksi minuutiksi (yleensä: 2…20min).  </a:t>
            </a:r>
          </a:p>
          <a:p>
            <a:pPr>
              <a:defRPr/>
            </a:pPr>
            <a:endParaRPr lang="fi-FI" dirty="0"/>
          </a:p>
          <a:p>
            <a:pPr>
              <a:defRPr/>
            </a:pPr>
            <a:r>
              <a:rPr lang="fi-FI" dirty="0"/>
              <a:t> Kolaritilanteessa virrat katkeavat yleensä n. 1…2 sekunnissa. </a:t>
            </a:r>
          </a:p>
          <a:p>
            <a:pPr>
              <a:defRPr/>
            </a:pPr>
            <a:endParaRPr lang="fi-FI" dirty="0"/>
          </a:p>
          <a:p>
            <a:pPr>
              <a:defRPr/>
            </a:pPr>
            <a:r>
              <a:rPr lang="fi-FI" dirty="0"/>
              <a:t> Kondensaattorit sijaitsevat kaikkien korkeajännitekomponenttilaitteiden kuten DC/DC -muuntimen, </a:t>
            </a:r>
            <a:r>
              <a:rPr lang="fi-FI" dirty="0" err="1"/>
              <a:t>inventterin</a:t>
            </a:r>
            <a:r>
              <a:rPr lang="fi-FI" dirty="0"/>
              <a:t>, </a:t>
            </a:r>
            <a:r>
              <a:rPr lang="fi-FI" dirty="0" err="1"/>
              <a:t>jne</a:t>
            </a:r>
            <a:r>
              <a:rPr lang="fi-FI" dirty="0"/>
              <a:t> sisällä, eivätkä ne  ole näkyvillä. </a:t>
            </a:r>
          </a:p>
          <a:p>
            <a:pPr>
              <a:defRPr/>
            </a:pPr>
            <a:endParaRPr lang="fi-FI" dirty="0"/>
          </a:p>
          <a:p>
            <a:pPr>
              <a:defRPr/>
            </a:pPr>
            <a:r>
              <a:rPr lang="fi-FI" dirty="0"/>
              <a:t> Kun kondensaattoreissa on energiaa &gt; kaikki oranssit korkeajännitejohtimet on jännitteellisiä, vaikka akku olisikin </a:t>
            </a:r>
            <a:r>
              <a:rPr lang="fi-FI" dirty="0" err="1"/>
              <a:t>irtikytketty</a:t>
            </a:r>
            <a:r>
              <a:rPr lang="fi-FI" dirty="0"/>
              <a:t>.</a:t>
            </a:r>
          </a:p>
          <a:p>
            <a:pPr>
              <a:defRPr/>
            </a:pPr>
            <a:endParaRPr lang="fi-FI" dirty="0"/>
          </a:p>
          <a:p>
            <a:pPr>
              <a:defRPr/>
            </a:pPr>
            <a:r>
              <a:rPr lang="fi-FI" dirty="0"/>
              <a:t> Kolaritilanteessa nämä kondensaattorit tyhjentyy automaattisesti ja nopeasti (yleensä 1…2s).</a:t>
            </a:r>
          </a:p>
          <a:p>
            <a:pPr>
              <a:buNone/>
              <a:defRPr/>
            </a:pPr>
            <a:endParaRPr lang="fi-FI" dirty="0"/>
          </a:p>
          <a:p>
            <a:pPr>
              <a:defRPr/>
            </a:pPr>
            <a:endParaRPr lang="fi-FI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FD51839-76C5-44D2-9245-6EE620BF4AD8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3840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Otsikko 3">
            <a:extLst>
              <a:ext uri="{FF2B5EF4-FFF2-40B4-BE49-F238E27FC236}">
                <a16:creationId xmlns:a16="http://schemas.microsoft.com/office/drawing/2014/main" id="{BCE98DA8-3BE5-9546-A13A-6C2CE510F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5556" y="944167"/>
            <a:ext cx="6911094" cy="810647"/>
          </a:xfrm>
        </p:spPr>
        <p:txBody>
          <a:bodyPr/>
          <a:lstStyle/>
          <a:p>
            <a:r>
              <a:rPr lang="fi-FI" altLang="fi-FI" dirty="0">
                <a:ea typeface="ＭＳ Ｐゴシック" panose="020B0600070205080204" pitchFamily="34" charset="-128"/>
              </a:rPr>
              <a:t>Toimenpiteet onnettomuustilanteessa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1004FE8-E8BE-F94C-A756-D5909F968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7" y="1862826"/>
            <a:ext cx="7290905" cy="4051009"/>
          </a:xfrm>
        </p:spPr>
        <p:txBody>
          <a:bodyPr/>
          <a:lstStyle/>
          <a:p>
            <a:pPr>
              <a:defRPr/>
            </a:pPr>
            <a:r>
              <a:rPr lang="fi-FI" dirty="0"/>
              <a:t> Toimi kuten muidenkin kolariautojen kanssa</a:t>
            </a:r>
          </a:p>
          <a:p>
            <a:pPr>
              <a:defRPr/>
            </a:pPr>
            <a:r>
              <a:rPr lang="fi-FI" dirty="0"/>
              <a:t> </a:t>
            </a:r>
            <a:r>
              <a:rPr lang="fi-FI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VAROITUS! Älä koskaan oleta auton olevan sammunut vaikka siitä ei kuulu ääntä &gt;&gt;&gt; Lähesty ajoneuvoa aina ensin sivulta!</a:t>
            </a:r>
            <a:endParaRPr lang="fi-FI" dirty="0"/>
          </a:p>
          <a:p>
            <a:pPr>
              <a:defRPr/>
            </a:pPr>
            <a:r>
              <a:rPr lang="fi-FI" dirty="0"/>
              <a:t> Tunnista auto</a:t>
            </a:r>
          </a:p>
          <a:p>
            <a:pPr>
              <a:defRPr/>
            </a:pPr>
            <a:r>
              <a:rPr lang="fi-FI" dirty="0"/>
              <a:t> Tarvittaessa pelastuskortti  -&gt; </a:t>
            </a:r>
            <a:r>
              <a:rPr lang="fi-FI" dirty="0" err="1"/>
              <a:t>tike</a:t>
            </a:r>
            <a:endParaRPr lang="fi-FI" dirty="0"/>
          </a:p>
          <a:p>
            <a:pPr>
              <a:defRPr/>
            </a:pPr>
            <a:r>
              <a:rPr lang="fi-FI" dirty="0"/>
              <a:t> </a:t>
            </a:r>
            <a:r>
              <a:rPr lang="fi-FI" dirty="0">
                <a:latin typeface="Arial" charset="0"/>
                <a:ea typeface="ＭＳ Ｐゴシック" charset="0"/>
              </a:rPr>
              <a:t>Ankkuroi ajoneuvo paikoilleen, katkaise mahdollinen virta ajoneuvon virta/käynnistyspainikkeesta tai avaimesta. Varmista että valmiusvalo (</a:t>
            </a:r>
            <a:r>
              <a:rPr lang="fi-FI" dirty="0" err="1">
                <a:latin typeface="Arial" charset="0"/>
                <a:ea typeface="ＭＳ Ｐゴシック" charset="0"/>
              </a:rPr>
              <a:t>ready</a:t>
            </a:r>
            <a:r>
              <a:rPr lang="fi-FI" dirty="0">
                <a:latin typeface="Arial" charset="0"/>
                <a:ea typeface="ＭＳ Ｐゴシック" charset="0"/>
              </a:rPr>
              <a:t>) on sammunut ja vie virta-avain vähintään 10 metrin päähän.</a:t>
            </a:r>
            <a:endParaRPr lang="fi-FI" dirty="0"/>
          </a:p>
          <a:p>
            <a:pPr>
              <a:defRPr/>
            </a:pPr>
            <a:r>
              <a:rPr lang="fi-FI" dirty="0"/>
              <a:t> Irrota tarvittaessa 12v/24v akku</a:t>
            </a:r>
          </a:p>
          <a:p>
            <a:pPr>
              <a:defRPr/>
            </a:pPr>
            <a:r>
              <a:rPr lang="fi-FI" dirty="0"/>
              <a:t> Varmista vielä virrattomuus</a:t>
            </a:r>
          </a:p>
          <a:p>
            <a:pPr>
              <a:defRPr/>
            </a:pPr>
            <a:r>
              <a:rPr lang="fi-FI" dirty="0"/>
              <a:t> Irrota virrankatkaisuliitin, leikattavat lenkit tai huoltoerotin tarvittaessa (</a:t>
            </a:r>
            <a:r>
              <a:rPr lang="fi-FI" dirty="0" err="1"/>
              <a:t>crs</a:t>
            </a:r>
            <a:r>
              <a:rPr lang="fi-FI" dirty="0"/>
              <a:t>)</a:t>
            </a:r>
          </a:p>
          <a:p>
            <a:pPr>
              <a:defRPr/>
            </a:pPr>
            <a:r>
              <a:rPr lang="fi-FI" dirty="0"/>
              <a:t> Kolarissa virrat katkeaa sekunneissa (turvatyyny hyvä merkki)</a:t>
            </a:r>
          </a:p>
          <a:p>
            <a:pPr>
              <a:defRPr/>
            </a:pPr>
            <a:endParaRPr lang="fi-FI" sz="210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00988A-45AD-4F46-BC08-6AD3FCC0274C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8197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Otsikko 1">
            <a:extLst>
              <a:ext uri="{FF2B5EF4-FFF2-40B4-BE49-F238E27FC236}">
                <a16:creationId xmlns:a16="http://schemas.microsoft.com/office/drawing/2014/main" id="{3A41FB93-812B-324D-A880-D3327CE41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514" y="998935"/>
            <a:ext cx="7289136" cy="756047"/>
          </a:xfrm>
        </p:spPr>
        <p:txBody>
          <a:bodyPr/>
          <a:lstStyle/>
          <a:p>
            <a:r>
              <a:rPr lang="fi-FI" altLang="fi-FI" dirty="0">
                <a:ea typeface="ＭＳ Ｐゴシック" panose="020B0600070205080204" pitchFamily="34" charset="-128"/>
              </a:rPr>
              <a:t>Hybridi/sähköauto tulipalossa</a:t>
            </a:r>
          </a:p>
        </p:txBody>
      </p:sp>
      <p:pic>
        <p:nvPicPr>
          <p:cNvPr id="100354" name="Kuva 3" descr="Kuva, joka sisältää kohteen näyttö, valokuva, mies, istuminen&#10;&#10;Kuvaus luotu automaattisesti">
            <a:extLst>
              <a:ext uri="{FF2B5EF4-FFF2-40B4-BE49-F238E27FC236}">
                <a16:creationId xmlns:a16="http://schemas.microsoft.com/office/drawing/2014/main" id="{AD4F7925-EBDE-BB4E-9EED-5EB873B9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13380" r="27853" b="25194"/>
          <a:stretch>
            <a:fillRect/>
          </a:stretch>
        </p:blipFill>
        <p:spPr bwMode="auto">
          <a:xfrm>
            <a:off x="611560" y="2708920"/>
            <a:ext cx="3856306" cy="313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Kuva 5" descr="Kuva, joka sisältää kohteen ulko, tuli, rakennus, auto&#10;&#10;Kuvaus luotu automaattisesti">
            <a:extLst>
              <a:ext uri="{FF2B5EF4-FFF2-40B4-BE49-F238E27FC236}">
                <a16:creationId xmlns:a16="http://schemas.microsoft.com/office/drawing/2014/main" id="{9561DDF7-9D97-DC41-8201-B2E72B96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t="3749" r="20764" b="20470"/>
          <a:stretch>
            <a:fillRect/>
          </a:stretch>
        </p:blipFill>
        <p:spPr bwMode="auto">
          <a:xfrm>
            <a:off x="4716016" y="2708920"/>
            <a:ext cx="3676575" cy="318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539552" y="2204864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altLang="fi-FI" sz="2000" dirty="0">
                <a:ea typeface="ＭＳ Ｐゴシック" panose="020B0600070205080204" pitchFamily="34" charset="-128"/>
              </a:rPr>
              <a:t>Mitä eroa tulipalossa?</a:t>
            </a:r>
            <a:endParaRPr lang="fi-FI" sz="200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D417842-7E6B-4C03-877F-3D85022B118A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988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Hybridi/sähköauto tulipalossa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/>
              <a:t> Sammutusaineena toimii parhaiten vesi</a:t>
            </a:r>
          </a:p>
          <a:p>
            <a:r>
              <a:rPr lang="fi-FI" sz="2000" dirty="0"/>
              <a:t> Käytetään samoja suojavälineitä (paloasu ja paineilmalaite) ja taktiikoita kuin minkä tahansa ajoneuvon sammutuksessa</a:t>
            </a:r>
          </a:p>
          <a:p>
            <a:r>
              <a:rPr lang="fi-FI" sz="2000" dirty="0"/>
              <a:t> Jos palo voidaan todeta tai epäillään olevan akustossa, on tällöin varottava pistoliekkimäisiä purkauksia sivuille.</a:t>
            </a:r>
          </a:p>
          <a:p>
            <a:r>
              <a:rPr lang="fi-FI" sz="2000" dirty="0"/>
              <a:t> Ajoneuvon akkuja/akustoa ei saa missään tilanteessa leikata, lävistää tai yrittää avata. </a:t>
            </a:r>
            <a:r>
              <a:rPr lang="fi-FI" sz="2000" dirty="0">
                <a:solidFill>
                  <a:srgbClr val="FF0000"/>
                </a:solidFill>
              </a:rPr>
              <a:t>Tästä voi seurata sähköiskun-, kennojen oikosulusta johtuvan tulipalon- ja purskahduksen vaara!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2CA473B-9160-4380-B595-DEED1CEC01E6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3460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Sammutuksen jälkeiset toimenpiteet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 </a:t>
            </a:r>
            <a:r>
              <a:rPr lang="fi-FI" sz="2000" dirty="0"/>
              <a:t>Korkeajänniteakuston jälkijäähdytys ja aktiivinen lämpötilan seuranta</a:t>
            </a:r>
          </a:p>
          <a:p>
            <a:r>
              <a:rPr lang="fi-FI" sz="2000" dirty="0"/>
              <a:t> Tee virrattomaksi jos vielä mahdollista/tarpeellista</a:t>
            </a:r>
          </a:p>
          <a:p>
            <a:r>
              <a:rPr lang="fi-FI" sz="2000" dirty="0"/>
              <a:t> Huomioi uudelleensyttymisvaara auton jatkokäsittelyssä</a:t>
            </a:r>
          </a:p>
          <a:p>
            <a:r>
              <a:rPr lang="fi-FI" sz="2000" dirty="0"/>
              <a:t> Upota vesitiiviiseen vaihtolavaan siirrettäväksi jos sellainen saatavilla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827C4C7-B278-4CD0-8923-A60AF7D83BE0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2524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Kuva 2" descr="Kuva, joka sisältää kohteen punainen, istuminen, keltainen, kypärä&#10;&#10;Kuvaus luotu automaattisesti">
            <a:extLst>
              <a:ext uri="{FF2B5EF4-FFF2-40B4-BE49-F238E27FC236}">
                <a16:creationId xmlns:a16="http://schemas.microsoft.com/office/drawing/2014/main" id="{E5F5466A-6108-224D-A308-09A686B6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854869"/>
            <a:ext cx="3833813" cy="511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uorakulmio 3">
            <a:extLst>
              <a:ext uri="{FF2B5EF4-FFF2-40B4-BE49-F238E27FC236}">
                <a16:creationId xmlns:a16="http://schemas.microsoft.com/office/drawing/2014/main" id="{CC73CF68-10B8-8043-BF47-598BC64FA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26" y="2425304"/>
            <a:ext cx="718231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  <a:p>
            <a:pPr>
              <a:spcBef>
                <a:spcPct val="0"/>
              </a:spcBef>
              <a:buFontTx/>
              <a:buNone/>
            </a:pPr>
            <a:endParaRPr lang="fi-FI" altLang="fi-FI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b="1" dirty="0"/>
              <a:t>Lähteet: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dirty="0"/>
              <a:t>SFS 6002 sähköturvallisuuskoulutusmateriaali (</a:t>
            </a:r>
            <a:r>
              <a:rPr lang="fi-FI" altLang="fi-FI" sz="1800" dirty="0" err="1"/>
              <a:t>Diagno</a:t>
            </a:r>
            <a:r>
              <a:rPr lang="fi-FI" altLang="fi-FI" sz="1800" dirty="0"/>
              <a:t> Finland oy)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dirty="0"/>
              <a:t>V-S pelastus koulutusmateriaali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D704870-038D-4F1A-ACE9-41504922177E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0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36BA91-C1C2-5542-BAC9-0F4B3EA8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Henkilöautot käyttövoimittain</a:t>
            </a: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9B7F03B2-A5CC-1543-A064-A1AA86C65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085700"/>
              </p:ext>
            </p:extLst>
          </p:nvPr>
        </p:nvGraphicFramePr>
        <p:xfrm>
          <a:off x="242888" y="1600201"/>
          <a:ext cx="8715375" cy="4517306"/>
        </p:xfrm>
        <a:graphic>
          <a:graphicData uri="http://schemas.openxmlformats.org/drawingml/2006/table">
            <a:tbl>
              <a:tblPr/>
              <a:tblGrid>
                <a:gridCol w="584696">
                  <a:extLst>
                    <a:ext uri="{9D8B030D-6E8A-4147-A177-3AD203B41FA5}">
                      <a16:colId xmlns:a16="http://schemas.microsoft.com/office/drawing/2014/main" val="2590530128"/>
                    </a:ext>
                  </a:extLst>
                </a:gridCol>
                <a:gridCol w="1352054">
                  <a:extLst>
                    <a:ext uri="{9D8B030D-6E8A-4147-A177-3AD203B41FA5}">
                      <a16:colId xmlns:a16="http://schemas.microsoft.com/office/drawing/2014/main" val="2651821458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2307702540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2321394103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1055966125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922650699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1237359537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3730289754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3344322151"/>
                    </a:ext>
                  </a:extLst>
                </a:gridCol>
              </a:tblGrid>
              <a:tr h="705063">
                <a:tc>
                  <a:txBody>
                    <a:bodyPr/>
                    <a:lstStyle/>
                    <a:p>
                      <a:pPr algn="ctr"/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2"/>
                        </a:rPr>
                        <a:t>Bensiini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3"/>
                        </a:rPr>
                        <a:t>Diesel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4"/>
                        </a:rPr>
                        <a:t>Sähkö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5"/>
                        </a:rPr>
                        <a:t>Ladattava hybridi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6"/>
                        </a:rPr>
                        <a:t>Metaani (CNG, CBG)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7"/>
                        </a:rPr>
                        <a:t>Bensiini/Etanoli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8"/>
                        </a:rPr>
                        <a:t>Muu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700" b="1" u="sng">
                          <a:solidFill>
                            <a:srgbClr val="000000"/>
                          </a:solidFill>
                          <a:effectLst/>
                          <a:hlinkClick r:id="rId9"/>
                        </a:rPr>
                        <a:t>Yhteensä</a:t>
                      </a:r>
                      <a:endParaRPr lang="fi-FI" sz="1700" b="1">
                        <a:effectLst/>
                      </a:endParaRP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124597"/>
                  </a:ext>
                </a:extLst>
              </a:tr>
              <a:tr h="494471">
                <a:tc>
                  <a:txBody>
                    <a:bodyPr/>
                    <a:lstStyle/>
                    <a:p>
                      <a:pPr algn="l"/>
                      <a:r>
                        <a:rPr lang="fi-FI" sz="1700">
                          <a:effectLst/>
                        </a:rPr>
                        <a:t>2014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1 939 980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650 304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360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566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1 252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3 307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94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2 595 863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672979"/>
                  </a:ext>
                </a:extLst>
              </a:tr>
              <a:tr h="494471">
                <a:tc>
                  <a:txBody>
                    <a:bodyPr/>
                    <a:lstStyle/>
                    <a:p>
                      <a:pPr algn="l"/>
                      <a:r>
                        <a:rPr lang="fi-FI" sz="1700">
                          <a:effectLst/>
                        </a:rPr>
                        <a:t>2015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1 927 444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678 786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614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1 017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1 503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3 461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93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2 612 918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596271"/>
                  </a:ext>
                </a:extLst>
              </a:tr>
              <a:tr h="494471">
                <a:tc>
                  <a:txBody>
                    <a:bodyPr/>
                    <a:lstStyle/>
                    <a:p>
                      <a:pPr algn="l"/>
                      <a:r>
                        <a:rPr lang="fi-FI" sz="1700">
                          <a:effectLst/>
                        </a:rPr>
                        <a:t>2016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1 914 808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705 849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844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2 437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1 822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3 583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85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2 629 428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3571"/>
                  </a:ext>
                </a:extLst>
              </a:tr>
              <a:tr h="494471">
                <a:tc>
                  <a:txBody>
                    <a:bodyPr/>
                    <a:lstStyle/>
                    <a:p>
                      <a:pPr algn="l"/>
                      <a:r>
                        <a:rPr lang="fi-FI" sz="1700">
                          <a:effectLst/>
                        </a:rPr>
                        <a:t>2017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1 922 859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731 893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1 449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5 719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3 155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3 762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87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2 668 924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43733"/>
                  </a:ext>
                </a:extLst>
              </a:tr>
              <a:tr h="494471">
                <a:tc>
                  <a:txBody>
                    <a:bodyPr/>
                    <a:lstStyle/>
                    <a:p>
                      <a:pPr algn="l"/>
                      <a:r>
                        <a:rPr lang="fi-FI" sz="1700">
                          <a:effectLst/>
                        </a:rPr>
                        <a:t>2018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1 920 510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750 603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2 404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13 095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5 599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4 037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80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2 696 328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6142"/>
                  </a:ext>
                </a:extLst>
              </a:tr>
              <a:tr h="494471">
                <a:tc>
                  <a:txBody>
                    <a:bodyPr/>
                    <a:lstStyle/>
                    <a:p>
                      <a:pPr algn="l"/>
                      <a:r>
                        <a:rPr lang="fi-FI" sz="1700">
                          <a:effectLst/>
                        </a:rPr>
                        <a:t>2019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1 916 849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760 330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4 661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24 704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9 378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4 302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>
                          <a:effectLst/>
                        </a:rPr>
                        <a:t>83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700" dirty="0">
                          <a:effectLst/>
                        </a:rPr>
                        <a:t>2 720 307 </a:t>
                      </a:r>
                    </a:p>
                  </a:txBody>
                  <a:tcPr marL="45079" marR="45079" marT="45079" marB="45079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837625"/>
                  </a:ext>
                </a:extLst>
              </a:tr>
            </a:tbl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52E29F-0A74-8947-B8F9-93D84F44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35B1-F4E7-429B-9096-EB172B21BA18}" type="datetime1">
              <a:rPr lang="fi-FI" smtClean="0"/>
              <a:t>3.10.2020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0E71B6-5131-7447-ABAD-66564E3F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4310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81AEF8F-AD55-A44D-9878-39CDFF73B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1" y="1916832"/>
            <a:ext cx="4896346" cy="3771053"/>
          </a:xfrm>
        </p:spPr>
        <p:txBody>
          <a:bodyPr/>
          <a:lstStyle/>
          <a:p>
            <a:r>
              <a:rPr lang="fi-FI" b="1" dirty="0" err="1"/>
              <a:t>Täys</a:t>
            </a:r>
            <a:r>
              <a:rPr lang="fi-FI" b="1" dirty="0"/>
              <a:t> hybridi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fi-FI" dirty="0"/>
              <a:t>Voidaan ajaa hetkellisesti pelkällä sähköllä</a:t>
            </a:r>
          </a:p>
          <a:p>
            <a:r>
              <a:rPr lang="fi-FI" b="1" dirty="0"/>
              <a:t>Plug-in-hybridi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fi-FI" dirty="0"/>
              <a:t>Voidaan ladata pistokkeesta</a:t>
            </a:r>
          </a:p>
          <a:p>
            <a:r>
              <a:rPr lang="fi-FI" b="1" dirty="0"/>
              <a:t>Sähköauto</a:t>
            </a:r>
          </a:p>
          <a:p>
            <a:pPr>
              <a:buNone/>
            </a:pPr>
            <a:endParaRPr lang="fi-FI" b="1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4BBEC0A-2235-6144-8395-BCBEF585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1" y="998730"/>
            <a:ext cx="8147049" cy="864096"/>
          </a:xfrm>
        </p:spPr>
        <p:txBody>
          <a:bodyPr/>
          <a:lstStyle/>
          <a:p>
            <a:r>
              <a:rPr lang="fi-FI" dirty="0"/>
              <a:t>Hybridi- ja sähköauto määritelmä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BC0A589-30F6-2F47-A0B9-74E3CA1DC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2672916"/>
            <a:ext cx="3512305" cy="2754306"/>
          </a:xfrm>
          <a:prstGeom prst="rect">
            <a:avLst/>
          </a:prstGeom>
        </p:spPr>
      </p:pic>
      <p:sp>
        <p:nvSpPr>
          <p:cNvPr id="3" name="Päivämäärän paikkamerkki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6CF2CE7-192C-42F4-B8B1-BBD463E19C86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56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isällön paikkamerkki 2"/>
          <p:cNvSpPr>
            <a:spLocks noGrp="1"/>
          </p:cNvSpPr>
          <p:nvPr>
            <p:ph idx="1"/>
          </p:nvPr>
        </p:nvSpPr>
        <p:spPr>
          <a:xfrm>
            <a:off x="575469" y="2132856"/>
            <a:ext cx="8075612" cy="3240088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fi-FI" dirty="0">
                <a:latin typeface="Arial" charset="0"/>
                <a:ea typeface="ＭＳ Ｐゴシック" charset="0"/>
              </a:rPr>
              <a:t> </a:t>
            </a:r>
            <a:r>
              <a:rPr lang="fi-FI" sz="2000" dirty="0">
                <a:latin typeface="Arial" charset="0"/>
                <a:ea typeface="ＭＳ Ｐゴシック" charset="0"/>
              </a:rPr>
              <a:t>Auto, jossa on polttomoottori ja sähkömoottori. </a:t>
            </a:r>
          </a:p>
          <a:p>
            <a:pPr eaLnBrk="1" hangingPunct="1">
              <a:lnSpc>
                <a:spcPct val="15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Autossa on 12/24 voltin akku tai muu auton polttomoottorin käyttämä akku, sekä sähkömoottorin käyttöä varten korkeajänniteakusto, jännitteet 100-700 volttia.</a:t>
            </a:r>
          </a:p>
          <a:p>
            <a:pPr eaLnBrk="1" hangingPunct="1"/>
            <a:endParaRPr lang="fi-FI" dirty="0">
              <a:latin typeface="Arial" charset="0"/>
              <a:ea typeface="ＭＳ Ｐゴシック" charset="0"/>
            </a:endParaRPr>
          </a:p>
        </p:txBody>
      </p:sp>
      <p:sp>
        <p:nvSpPr>
          <p:cNvPr id="56323" name="Päivämäärän paikkamerkki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fld id="{AD0E092D-DE50-4851-8A12-DB00DE07916B}" type="datetime1">
              <a:rPr lang="fi-FI" sz="1400" smtClean="0">
                <a:solidFill>
                  <a:schemeClr val="tx1"/>
                </a:solidFill>
                <a:latin typeface="Arial" charset="0"/>
              </a:rPr>
              <a:t>3.10.2020</a:t>
            </a:fld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324" name="Alatunnisteen paikkamerkki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6326" name="Otsikko 1"/>
          <p:cNvSpPr>
            <a:spLocks noGrp="1"/>
          </p:cNvSpPr>
          <p:nvPr>
            <p:ph type="title"/>
          </p:nvPr>
        </p:nvSpPr>
        <p:spPr>
          <a:xfrm>
            <a:off x="971550" y="620713"/>
            <a:ext cx="7283450" cy="796925"/>
          </a:xfrm>
        </p:spPr>
        <p:txBody>
          <a:bodyPr anchor="t"/>
          <a:lstStyle/>
          <a:p>
            <a:pPr eaLnBrk="1" hangingPunct="1"/>
            <a:r>
              <a:rPr lang="fi-FI">
                <a:latin typeface="Arial" charset="0"/>
                <a:ea typeface="ＭＳ Ｐゴシック" charset="0"/>
              </a:rPr>
              <a:t>Mikä on hybridiauto</a:t>
            </a:r>
          </a:p>
        </p:txBody>
      </p:sp>
    </p:spTree>
    <p:extLst>
      <p:ext uri="{BB962C8B-B14F-4D97-AF65-F5344CB8AC3E}">
        <p14:creationId xmlns:p14="http://schemas.microsoft.com/office/powerpoint/2010/main" val="243348974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E13CDB23-723C-8A43-BB77-638602F5A2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1" y="1214755"/>
            <a:ext cx="8147049" cy="651272"/>
          </a:xfrm>
        </p:spPr>
        <p:txBody>
          <a:bodyPr/>
          <a:lstStyle/>
          <a:p>
            <a:r>
              <a:rPr lang="en-US" altLang="fi-FI" dirty="0" err="1">
                <a:ea typeface="ＭＳ Ｐゴシック" panose="020B0600070205080204" pitchFamily="34" charset="-128"/>
              </a:rPr>
              <a:t>Tunnistaminen</a:t>
            </a:r>
            <a:endParaRPr lang="en-US" altLang="fi-FI" dirty="0">
              <a:ea typeface="ＭＳ Ｐゴシック" panose="020B0600070205080204" pitchFamily="34" charset="-128"/>
            </a:endParaRPr>
          </a:p>
        </p:txBody>
      </p:sp>
      <p:pic>
        <p:nvPicPr>
          <p:cNvPr id="3" name="Kuva 2" descr="Kuva, joka sisältää kohteen ulko, rakennus, auto, istuminen&#10;&#10;Kuvaus luotu automaattisesti">
            <a:extLst>
              <a:ext uri="{FF2B5EF4-FFF2-40B4-BE49-F238E27FC236}">
                <a16:creationId xmlns:a16="http://schemas.microsoft.com/office/drawing/2014/main" id="{EBF5EC18-FD25-004F-8D93-1D6F13430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3" y="1866026"/>
            <a:ext cx="6214893" cy="4063286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54DB6B9-E46A-4843-9F0E-1B7A6FE07D65}" type="datetime1">
              <a:rPr lang="fi-FI" smtClean="0"/>
              <a:t>3.10.2020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67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isällön paikkamerkki 2"/>
          <p:cNvSpPr>
            <a:spLocks noGrp="1"/>
          </p:cNvSpPr>
          <p:nvPr>
            <p:ph idx="1"/>
          </p:nvPr>
        </p:nvSpPr>
        <p:spPr>
          <a:xfrm>
            <a:off x="683568" y="1556792"/>
            <a:ext cx="8075612" cy="388843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Hybridi/sähköauto on usein ulkonäöllisesti täysin samanlainen kuin vastaava polttomoottoriversio, eroa on vain tyyppi- ja mallimerkinnöissä. </a:t>
            </a:r>
          </a:p>
          <a:p>
            <a:pPr eaLnBrk="1" hangingPunct="1">
              <a:lnSpc>
                <a:spcPct val="15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mm. pakoputken puuttuminen kielii käyttövoimasta.</a:t>
            </a:r>
          </a:p>
          <a:p>
            <a:pPr eaLnBrk="1" hangingPunct="1">
              <a:lnSpc>
                <a:spcPct val="15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Korkeajänniteakut sijaitsevat yleensä auton takaosassa tai pohjassa hyvin suojattuna eli ei ulkoisesti tunnistettavissa.</a:t>
            </a:r>
          </a:p>
        </p:txBody>
      </p:sp>
      <p:sp>
        <p:nvSpPr>
          <p:cNvPr id="59395" name="Päivämäärän paikkamerkki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fld id="{94398C93-F529-49B6-A3E9-FBE92FF3813A}" type="datetime1">
              <a:rPr lang="fi-FI" sz="1400" smtClean="0">
                <a:solidFill>
                  <a:schemeClr val="tx1"/>
                </a:solidFill>
                <a:latin typeface="Arial" charset="0"/>
              </a:rPr>
              <a:t>3.10.2020</a:t>
            </a:fld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396" name="Alatunnisteen paikkamerkki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398" name="Otsikko 1"/>
          <p:cNvSpPr>
            <a:spLocks noGrp="1"/>
          </p:cNvSpPr>
          <p:nvPr>
            <p:ph type="title"/>
          </p:nvPr>
        </p:nvSpPr>
        <p:spPr>
          <a:xfrm>
            <a:off x="827088" y="549275"/>
            <a:ext cx="7283450" cy="796925"/>
          </a:xfrm>
        </p:spPr>
        <p:txBody>
          <a:bodyPr anchor="t"/>
          <a:lstStyle/>
          <a:p>
            <a:pPr eaLnBrk="1" hangingPunct="1"/>
            <a:r>
              <a:rPr lang="fi-FI">
                <a:latin typeface="Arial" charset="0"/>
                <a:ea typeface="ＭＳ Ｐゴシック" charset="0"/>
              </a:rPr>
              <a:t>Tunnistaminen</a:t>
            </a:r>
          </a:p>
        </p:txBody>
      </p:sp>
    </p:spTree>
    <p:extLst>
      <p:ext uri="{BB962C8B-B14F-4D97-AF65-F5344CB8AC3E}">
        <p14:creationId xmlns:p14="http://schemas.microsoft.com/office/powerpoint/2010/main" val="57453362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isällön paikkamerkki 2"/>
          <p:cNvSpPr>
            <a:spLocks noGrp="1"/>
          </p:cNvSpPr>
          <p:nvPr>
            <p:ph idx="1"/>
          </p:nvPr>
        </p:nvSpPr>
        <p:spPr>
          <a:xfrm>
            <a:off x="323850" y="1341438"/>
            <a:ext cx="8229600" cy="4568825"/>
          </a:xfrm>
        </p:spPr>
        <p:txBody>
          <a:bodyPr/>
          <a:lstStyle/>
          <a:p>
            <a:pPr eaLnBrk="1" hangingPunct="1"/>
            <a:r>
              <a:rPr lang="fi-FI" dirty="0">
                <a:latin typeface="Arial" charset="0"/>
                <a:ea typeface="ＭＳ Ｐゴシック" charset="0"/>
              </a:rPr>
              <a:t>Auton käydessä sähköllä, polttomoottori ei käy tyhjäkäynnillä. </a:t>
            </a:r>
          </a:p>
          <a:p>
            <a:pPr eaLnBrk="1" hangingPunct="1"/>
            <a:r>
              <a:rPr lang="fi-FI" dirty="0">
                <a:latin typeface="Arial" charset="0"/>
                <a:ea typeface="ＭＳ Ｐゴシック" charset="0"/>
              </a:rPr>
              <a:t>Kaikista autoista löytyy kojelaudasta merkkivalo, joka kertoo auton olevan valmiudessa</a:t>
            </a:r>
          </a:p>
          <a:p>
            <a:pPr eaLnBrk="1" hangingPunct="1"/>
            <a:r>
              <a:rPr lang="fi-FI" dirty="0">
                <a:latin typeface="Arial" charset="0"/>
                <a:ea typeface="ＭＳ Ｐゴシック" charset="0"/>
              </a:rPr>
              <a:t>Useissa autoissa READY - valo jolloin auto valmis lähtemään liikkeelle sähkövoimalla</a:t>
            </a:r>
          </a:p>
          <a:p>
            <a:pPr eaLnBrk="1" hangingPunct="1"/>
            <a:endParaRPr lang="fi-FI" dirty="0">
              <a:latin typeface="Arial" charset="0"/>
              <a:ea typeface="ＭＳ Ｐゴシック" charset="0"/>
            </a:endParaRPr>
          </a:p>
        </p:txBody>
      </p:sp>
      <p:sp>
        <p:nvSpPr>
          <p:cNvPr id="57347" name="Päivämäärän paikkamerkki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fld id="{442A8A91-B057-EA42-8515-BA04C43218DA}" type="datetime1">
              <a:rPr lang="fi-FI" sz="1400" smtClean="0">
                <a:solidFill>
                  <a:schemeClr val="tx1"/>
                </a:solidFill>
                <a:latin typeface="Arial" charset="0"/>
              </a:rPr>
              <a:t>3.10.2020</a:t>
            </a:fld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348" name="Alatunnisteen paikkamerkki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fi-FI" sz="140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57349" name="Dian numeron paikkamerkki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10B54-C723-2847-8CEB-A55037EE64C5}" type="slidenum">
              <a:rPr lang="fi-FI" smtClean="0"/>
              <a:pPr/>
              <a:t>8</a:t>
            </a:fld>
            <a:endParaRPr lang="fi-FI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350" name="Otsikk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fi-FI">
              <a:latin typeface="Arial" charset="0"/>
              <a:ea typeface="ＭＳ Ｐゴシック" charset="0"/>
            </a:endParaRPr>
          </a:p>
        </p:txBody>
      </p:sp>
      <p:grpSp>
        <p:nvGrpSpPr>
          <p:cNvPr id="4" name="Ryhmä 16"/>
          <p:cNvGrpSpPr>
            <a:grpSpLocks/>
          </p:cNvGrpSpPr>
          <p:nvPr/>
        </p:nvGrpSpPr>
        <p:grpSpPr bwMode="auto">
          <a:xfrm>
            <a:off x="3419475" y="3302000"/>
            <a:ext cx="5867400" cy="2608263"/>
            <a:chOff x="437111" y="1556791"/>
            <a:chExt cx="5070993" cy="1960563"/>
          </a:xfrm>
        </p:grpSpPr>
        <p:sp>
          <p:nvSpPr>
            <p:cNvPr id="57352" name="Tekstiruutu 4"/>
            <p:cNvSpPr txBox="1">
              <a:spLocks noChangeArrowheads="1"/>
            </p:cNvSpPr>
            <p:nvPr/>
          </p:nvSpPr>
          <p:spPr bwMode="auto">
            <a:xfrm>
              <a:off x="3635295" y="1633161"/>
              <a:ext cx="1872809" cy="1200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Candar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2pPr>
              <a:lvl3pPr marL="1143000">
                <a:defRPr sz="2000"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3pPr>
              <a:lvl4pPr marL="1600200">
                <a:defRPr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4pPr>
              <a:lvl5pPr marL="2057400">
                <a:defRPr sz="1600"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5pPr>
              <a:lvl6pPr marL="2514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Symbol" charset="0"/>
                <a:buChar char=""/>
                <a:defRPr sz="1600"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6pPr>
              <a:lvl7pPr marL="29718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Symbol" charset="0"/>
                <a:buChar char=""/>
                <a:defRPr sz="1600"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7pPr>
              <a:lvl8pPr marL="3429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Symbol" charset="0"/>
                <a:buChar char=""/>
                <a:defRPr sz="1600"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8pPr>
              <a:lvl9pPr marL="38862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Font typeface="Symbol" charset="0"/>
                <a:buChar char=""/>
                <a:defRPr sz="1600">
                  <a:solidFill>
                    <a:schemeClr val="tx2"/>
                  </a:solidFill>
                  <a:latin typeface="Candara" charset="0"/>
                  <a:ea typeface="ＭＳ Ｐゴシック" charset="0"/>
                </a:defRPr>
              </a:lvl9pPr>
            </a:lstStyle>
            <a:p>
              <a:r>
                <a:rPr lang="fi-FI" sz="1200">
                  <a:solidFill>
                    <a:schemeClr val="tx1"/>
                  </a:solidFill>
                </a:rPr>
                <a:t>Toytassa valmiusvalo on vihreä READY-valo kojelaudassa. Tämä kertoo että auto voi liikkua sähkömoottorin voimalla</a:t>
              </a:r>
            </a:p>
          </p:txBody>
        </p:sp>
        <p:grpSp>
          <p:nvGrpSpPr>
            <p:cNvPr id="57353" name="Ryhmä 15"/>
            <p:cNvGrpSpPr>
              <a:grpSpLocks/>
            </p:cNvGrpSpPr>
            <p:nvPr/>
          </p:nvGrpSpPr>
          <p:grpSpPr bwMode="auto">
            <a:xfrm>
              <a:off x="437111" y="1556791"/>
              <a:ext cx="3198785" cy="1960563"/>
              <a:chOff x="437111" y="1556791"/>
              <a:chExt cx="3198785" cy="1960563"/>
            </a:xfrm>
          </p:grpSpPr>
          <p:pic>
            <p:nvPicPr>
              <p:cNvPr id="57354" name="Picture 3" descr="C:\Users\Janne\Desktop\Pelastusopisto\Janneopinnäyte 2\hybkuvat\HI2A2740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111" y="1556791"/>
                <a:ext cx="2941638" cy="1960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355" name="Ellipsi 11"/>
              <p:cNvSpPr>
                <a:spLocks noChangeArrowheads="1"/>
              </p:cNvSpPr>
              <p:nvPr/>
            </p:nvSpPr>
            <p:spPr bwMode="auto">
              <a:xfrm>
                <a:off x="655630" y="2537072"/>
                <a:ext cx="953122" cy="721520"/>
              </a:xfrm>
              <a:prstGeom prst="ellipse">
                <a:avLst/>
              </a:prstGeom>
              <a:noFill/>
              <a:ln w="76200">
                <a:solidFill>
                  <a:srgbClr val="FF692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i-FI" sz="2400">
                  <a:latin typeface="Times New Roman" charset="0"/>
                </a:endParaRPr>
              </a:p>
            </p:txBody>
          </p:sp>
          <p:cxnSp>
            <p:nvCxnSpPr>
              <p:cNvPr id="57356" name="Suora nuoliyhdysviiva 10"/>
              <p:cNvCxnSpPr>
                <a:cxnSpLocks noChangeShapeType="1"/>
              </p:cNvCxnSpPr>
              <p:nvPr/>
            </p:nvCxnSpPr>
            <p:spPr bwMode="auto">
              <a:xfrm flipH="1">
                <a:off x="1331640" y="1916832"/>
                <a:ext cx="2304256" cy="1008514"/>
              </a:xfrm>
              <a:prstGeom prst="straightConnector1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4371007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isällön paikkamerkki 2"/>
          <p:cNvSpPr>
            <a:spLocks noGrp="1"/>
          </p:cNvSpPr>
          <p:nvPr>
            <p:ph idx="1"/>
          </p:nvPr>
        </p:nvSpPr>
        <p:spPr>
          <a:xfrm>
            <a:off x="611188" y="1988840"/>
            <a:ext cx="8075612" cy="32400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Korkeajännitekaapelit tunnistaa </a:t>
            </a:r>
            <a:r>
              <a:rPr lang="fi-FI" sz="2000" dirty="0">
                <a:solidFill>
                  <a:srgbClr val="FF6922"/>
                </a:solidFill>
                <a:latin typeface="Arial" charset="0"/>
                <a:ea typeface="ＭＳ Ｐゴシック" charset="0"/>
              </a:rPr>
              <a:t>oransseista</a:t>
            </a:r>
            <a:r>
              <a:rPr lang="fi-FI" sz="2000" dirty="0">
                <a:latin typeface="Arial" charset="0"/>
                <a:ea typeface="ＭＳ Ｐゴシック" charset="0"/>
              </a:rPr>
              <a:t> liittimistä ja </a:t>
            </a:r>
            <a:r>
              <a:rPr lang="fi-FI" sz="2000" dirty="0" err="1">
                <a:latin typeface="Arial" charset="0"/>
                <a:ea typeface="ＭＳ Ｐゴシック" charset="0"/>
              </a:rPr>
              <a:t>päällikuoresta</a:t>
            </a:r>
            <a:r>
              <a:rPr lang="fi-FI" sz="2000" dirty="0">
                <a:latin typeface="Arial" charset="0"/>
                <a:ea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fi-FI" sz="2000" dirty="0">
                <a:latin typeface="Arial" charset="0"/>
                <a:ea typeface="ＭＳ Ｐゴシック" charset="0"/>
              </a:rPr>
              <a:t> Moottoritilassa kulkevat korkeajännitejohdot on yleensä suojaputken sisällä ja näin tunnistaminen on lähes mahdotonta.</a:t>
            </a:r>
          </a:p>
          <a:p>
            <a:pPr>
              <a:lnSpc>
                <a:spcPct val="90000"/>
              </a:lnSpc>
              <a:buNone/>
            </a:pPr>
            <a:endParaRPr lang="fi-FI" sz="2400" dirty="0"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  <a:buNone/>
            </a:pPr>
            <a:r>
              <a:rPr lang="fi-FI" sz="2400" dirty="0">
                <a:latin typeface="Arial" charset="0"/>
                <a:ea typeface="ＭＳ Ｐゴシック" charset="0"/>
              </a:rPr>
              <a:t>Useimmiten kulkevat auton jäykässä rakenteessa eikä pelastushenkilöstö joudu tavanomaisessa onnettomuustilanteessa niiden kanssa kosketuksiin </a:t>
            </a:r>
          </a:p>
          <a:p>
            <a:pPr eaLnBrk="1" hangingPunct="1">
              <a:lnSpc>
                <a:spcPct val="90000"/>
              </a:lnSpc>
            </a:pPr>
            <a:endParaRPr lang="fi-FI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fi-FI" dirty="0">
              <a:latin typeface="Arial" charset="0"/>
              <a:ea typeface="ＭＳ Ｐゴシック" charset="0"/>
            </a:endParaRPr>
          </a:p>
        </p:txBody>
      </p:sp>
      <p:sp>
        <p:nvSpPr>
          <p:cNvPr id="63491" name="Päivämäärän paikkamerkki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fld id="{200B7CFF-3A6E-4AF1-B05C-EA05F6C1E38E}" type="datetime1">
              <a:rPr lang="fi-FI" sz="1400" smtClean="0">
                <a:solidFill>
                  <a:schemeClr val="tx1"/>
                </a:solidFill>
                <a:latin typeface="Arial" charset="0"/>
              </a:rPr>
              <a:t>3.10.2020</a:t>
            </a:fld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492" name="Alatunnisteen paikkamerkki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2pPr>
            <a:lvl3pPr marL="1143000">
              <a:defRPr sz="20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3pPr>
            <a:lvl4pPr marL="1600200">
              <a:defRPr>
                <a:solidFill>
                  <a:schemeClr val="tx2"/>
                </a:solidFill>
                <a:latin typeface="Candara" charset="0"/>
                <a:ea typeface="ＭＳ Ｐゴシック" charset="0"/>
              </a:defRPr>
            </a:lvl4pPr>
            <a:lvl5pPr marL="2057400"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5pPr>
            <a:lvl6pPr marL="2514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6pPr>
            <a:lvl7pPr marL="29718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7pPr>
            <a:lvl8pPr marL="3429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8pPr>
            <a:lvl9pPr marL="38862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charset="0"/>
              <a:buChar char=""/>
              <a:defRPr sz="1600">
                <a:solidFill>
                  <a:schemeClr val="tx2"/>
                </a:solidFill>
                <a:latin typeface="Candara" charset="0"/>
                <a:ea typeface="ＭＳ Ｐゴシック" charset="0"/>
              </a:defRPr>
            </a:lvl9pPr>
          </a:lstStyle>
          <a:p>
            <a:endParaRPr lang="fi-FI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494" name="Otsikko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 anchor="t"/>
          <a:lstStyle/>
          <a:p>
            <a:pPr eaLnBrk="1" hangingPunct="1"/>
            <a:r>
              <a:rPr lang="fi-FI">
                <a:latin typeface="Arial" charset="0"/>
                <a:ea typeface="ＭＳ Ｐゴシック" charset="0"/>
              </a:rPr>
              <a:t>Korkeajännitejohdot</a:t>
            </a:r>
          </a:p>
        </p:txBody>
      </p:sp>
    </p:spTree>
    <p:extLst>
      <p:ext uri="{BB962C8B-B14F-4D97-AF65-F5344CB8AC3E}">
        <p14:creationId xmlns:p14="http://schemas.microsoft.com/office/powerpoint/2010/main" val="35901624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VSaluepelastus_06">
  <a:themeElements>
    <a:clrScheme name="VSaluepelastus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C0C0C0"/>
      </a:accent2>
      <a:accent3>
        <a:srgbClr val="FFFFFF"/>
      </a:accent3>
      <a:accent4>
        <a:srgbClr val="000000"/>
      </a:accent4>
      <a:accent5>
        <a:srgbClr val="FFAAAA"/>
      </a:accent5>
      <a:accent6>
        <a:srgbClr val="AEAEAE"/>
      </a:accent6>
      <a:hlink>
        <a:srgbClr val="FF0000"/>
      </a:hlink>
      <a:folHlink>
        <a:srgbClr val="808080"/>
      </a:folHlink>
    </a:clrScheme>
    <a:fontScheme name="VSaluepelas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46800" rIns="0" bIns="4680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46800" rIns="0" bIns="4680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Saluepelast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luepelast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luepelast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luepelast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luepelast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luepelast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aluepelast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aluepelast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aluepelast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aluepelast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aluepelast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aluepelast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Saluepelastus 13">
        <a:dk1>
          <a:srgbClr val="000000"/>
        </a:dk1>
        <a:lt1>
          <a:srgbClr val="FFFFFF"/>
        </a:lt1>
        <a:dk2>
          <a:srgbClr val="000000"/>
        </a:dk2>
        <a:lt2>
          <a:srgbClr val="B1B2B3"/>
        </a:lt2>
        <a:accent1>
          <a:srgbClr val="006C40"/>
        </a:accent1>
        <a:accent2>
          <a:srgbClr val="F11708"/>
        </a:accent2>
        <a:accent3>
          <a:srgbClr val="FFFFFF"/>
        </a:accent3>
        <a:accent4>
          <a:srgbClr val="000000"/>
        </a:accent4>
        <a:accent5>
          <a:srgbClr val="AABAAF"/>
        </a:accent5>
        <a:accent6>
          <a:srgbClr val="DA1406"/>
        </a:accent6>
        <a:hlink>
          <a:srgbClr val="08374D"/>
        </a:hlink>
        <a:folHlink>
          <a:srgbClr val="B1B2B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luepelastus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00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AEAEAE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Saluepelastus 15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FF0000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AEAEAE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Kansio" ma:contentTypeID="0x0120004202FA2249ED30478DB7266526F5A47C" ma:contentTypeVersion="0" ma:contentTypeDescription="Luo uusi kansio." ma:contentTypeScope="" ma:versionID="140bea80a85cf404b064903610a04b9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fff4fadc8fc23aeecef67633139377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temChildCount" minOccurs="0"/>
                <xsd:element ref="ns1:FolderChild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temChildCount" ma:index="3" nillable="true" ma:displayName="Kansion kohteiden määrä" ma:hidden="true" ma:list="Docs" ma:internalName="ItemChildCount" ma:readOnly="true" ma:showField="ItemChildCount">
      <xsd:simpleType>
        <xsd:restriction base="dms:Lookup"/>
      </xsd:simpleType>
    </xsd:element>
    <xsd:element name="FolderChildCount" ma:index="4" nillable="true" ma:displayName="Kansion alikohteiden määrä" ma:hidden="true" ma:list="Docs" ma:internalName="FolderChildCount" ma:readOnly="true" ma:showField="FolderChildCount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ListForm</Display>
  <Edit>ListForm</Edit>
  <New>ListForm</New>
</FormTemplates>
</file>

<file path=customXml/itemProps1.xml><?xml version="1.0" encoding="utf-8"?>
<ds:datastoreItem xmlns:ds="http://schemas.openxmlformats.org/officeDocument/2006/customXml" ds:itemID="{510A73E6-3CCF-4ACC-A497-390EC2499EEA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7A2B63E-0E57-4D07-9EFE-D302720264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398796-5AC8-403A-BC55-63F15D6D43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VSaluepelastus_06</Template>
  <TotalTime>0</TotalTime>
  <Words>972</Words>
  <Application>Microsoft Macintosh PowerPoint</Application>
  <PresentationFormat>Näytössä katseltava diaesitys (4:3)</PresentationFormat>
  <Paragraphs>210</Paragraphs>
  <Slides>28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4" baseType="lpstr">
      <vt:lpstr>Arial</vt:lpstr>
      <vt:lpstr>Candara</vt:lpstr>
      <vt:lpstr>Tahoma</vt:lpstr>
      <vt:lpstr>Times New Roman</vt:lpstr>
      <vt:lpstr>Wingdings</vt:lpstr>
      <vt:lpstr>VSaluepelastus_06</vt:lpstr>
      <vt:lpstr> Hybridi- ja sähköautot </vt:lpstr>
      <vt:lpstr>Hybridit Suomessa 2019</vt:lpstr>
      <vt:lpstr>Henkilöautot käyttövoimittain</vt:lpstr>
      <vt:lpstr>Hybridi- ja sähköauto määritelmä</vt:lpstr>
      <vt:lpstr>Mikä on hybridiauto</vt:lpstr>
      <vt:lpstr>Tunnistaminen</vt:lpstr>
      <vt:lpstr>Tunnistaminen</vt:lpstr>
      <vt:lpstr>PowerPoint-esitys</vt:lpstr>
      <vt:lpstr>Korkeajännitejohdot</vt:lpstr>
      <vt:lpstr>PowerPoint-esitys</vt:lpstr>
      <vt:lpstr>PowerPoint-esitys</vt:lpstr>
      <vt:lpstr>PowerPoint-esitys</vt:lpstr>
      <vt:lpstr>Tunnistaminen</vt:lpstr>
      <vt:lpstr>CRS-kortisto</vt:lpstr>
      <vt:lpstr>Pelastuskortti Tikestä</vt:lpstr>
      <vt:lpstr>PowerPoint-esitys</vt:lpstr>
      <vt:lpstr>Pelastuskortti symbolit</vt:lpstr>
      <vt:lpstr>Huolto / hätäkatkaisukytkin</vt:lpstr>
      <vt:lpstr>Toyota Prius -pistokehybridi </vt:lpstr>
      <vt:lpstr>PowerPoint-esitys</vt:lpstr>
      <vt:lpstr>Kontaktorit</vt:lpstr>
      <vt:lpstr>DC/DC muunnin lataa isosta akusta 12v akkua DC/DC muunnin saattaa vikatilanteessa syöttää 12 v virtaa autolle, vaikka akku olisi irti?</vt:lpstr>
      <vt:lpstr>Kondensaattorit?!</vt:lpstr>
      <vt:lpstr>Toimenpiteet onnettomuustilanteessa</vt:lpstr>
      <vt:lpstr>Hybridi/sähköauto tulipalossa</vt:lpstr>
      <vt:lpstr>Hybridi/sähköauto tulipalossa</vt:lpstr>
      <vt:lpstr>Sammutuksen jälkeiset toimenpiteet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ppt template</dc:subject>
  <dc:creator/>
  <cp:lastModifiedBy/>
  <cp:revision>1</cp:revision>
  <dcterms:created xsi:type="dcterms:W3CDTF">2013-06-28T10:44:14Z</dcterms:created>
  <dcterms:modified xsi:type="dcterms:W3CDTF">2020-10-02T21:33:46Z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0x0120004202FA2249ED30478DB7266526F5A47C</vt:lpwstr>
  </property>
  <property fmtid="{D5CDD505-2E9C-101B-9397-08002B2CF9AE}" pid="3" name="TaxCatchAll">
    <vt:lpwstr>2;#Suomi|ddab1725-3888-478f-9c8c-3eeceecd16e9;#1;#Diaesitys|29bf125c-3304-4b20-a038-e327a30ca536</vt:lpwstr>
  </property>
  <property fmtid="{D5CDD505-2E9C-101B-9397-08002B2CF9AE}" pid="4" name="TurkuDoTku_PresentationMaterialTypeTaxHTField0">
    <vt:lpwstr>Diaesitys|29bf125c-3304-4b20-a038-e327a30ca536</vt:lpwstr>
  </property>
  <property fmtid="{D5CDD505-2E9C-101B-9397-08002B2CF9AE}" pid="5" name="TurkuDoTku_LanguageTaxHTField0">
    <vt:lpwstr>Suomi|ddab1725-3888-478f-9c8c-3eeceecd16e9</vt:lpwstr>
  </property>
  <property fmtid="{D5CDD505-2E9C-101B-9397-08002B2CF9AE}" pid="6" name="TurkuDoTku_PresentationMaterialType">
    <vt:lpwstr>1;#Diaesitys|29bf125c-3304-4b20-a038-e327a30ca536</vt:lpwstr>
  </property>
  <property fmtid="{D5CDD505-2E9C-101B-9397-08002B2CF9AE}" pid="7" name="TurkuDoTku_Language">
    <vt:lpwstr>2;#Suomi|ddab1725-3888-478f-9c8c-3eeceecd16e9</vt:lpwstr>
  </property>
  <property fmtid="{D5CDD505-2E9C-101B-9397-08002B2CF9AE}" pid="8" name="TurkuDoTku_DescriberOrOrganisator">
    <vt:lpwstr/>
  </property>
  <property fmtid="{D5CDD505-2E9C-101B-9397-08002B2CF9AE}" pid="9" name="URL">
    <vt:lpwstr/>
  </property>
  <property fmtid="{D5CDD505-2E9C-101B-9397-08002B2CF9AE}" pid="10" name="TurkuDoTku_PublicationType">
    <vt:lpwstr/>
  </property>
  <property fmtid="{D5CDD505-2E9C-101B-9397-08002B2CF9AE}" pid="11" name="xd_ProgID">
    <vt:lpwstr/>
  </property>
  <property fmtid="{D5CDD505-2E9C-101B-9397-08002B2CF9AE}" pid="12" name="TurkuDoTku_LetterTypeTaxHTField0">
    <vt:lpwstr/>
  </property>
  <property fmtid="{D5CDD505-2E9C-101B-9397-08002B2CF9AE}" pid="13" name="TurkuDoTku_RecordNumber">
    <vt:lpwstr/>
  </property>
  <property fmtid="{D5CDD505-2E9C-101B-9397-08002B2CF9AE}" pid="14" name="TurkuDoTku_TextType">
    <vt:lpwstr/>
  </property>
  <property fmtid="{D5CDD505-2E9C-101B-9397-08002B2CF9AE}" pid="15" name="TurkuDoTku_Recipient">
    <vt:lpwstr/>
  </property>
  <property fmtid="{D5CDD505-2E9C-101B-9397-08002B2CF9AE}" pid="16" name="TurkuDoTku_FormType">
    <vt:lpwstr/>
  </property>
  <property fmtid="{D5CDD505-2E9C-101B-9397-08002B2CF9AE}" pid="17" name="TurkuDoTku_LetterType">
    <vt:lpwstr/>
  </property>
  <property fmtid="{D5CDD505-2E9C-101B-9397-08002B2CF9AE}" pid="18" name="TurkuDoTku_Description">
    <vt:lpwstr/>
  </property>
  <property fmtid="{D5CDD505-2E9C-101B-9397-08002B2CF9AE}" pid="19" name="TurkuDoTku_Publicity">
    <vt:lpwstr/>
  </property>
  <property fmtid="{D5CDD505-2E9C-101B-9397-08002B2CF9AE}" pid="20" name="TurkuDoTku_TextTypeTaxHTField0">
    <vt:lpwstr/>
  </property>
  <property fmtid="{D5CDD505-2E9C-101B-9397-08002B2CF9AE}" pid="21" name="TurkuDoTku_PresentedBy">
    <vt:lpwstr/>
  </property>
  <property fmtid="{D5CDD505-2E9C-101B-9397-08002B2CF9AE}" pid="22" name="TurkuDoTku_FormTypeTaxHTField0">
    <vt:lpwstr/>
  </property>
  <property fmtid="{D5CDD505-2E9C-101B-9397-08002B2CF9AE}" pid="23" name="TurkuDoTku_PublicationCreator">
    <vt:lpwstr/>
  </property>
  <property fmtid="{D5CDD505-2E9C-101B-9397-08002B2CF9AE}" pid="24" name="TurkuDoTku_PublicationTypeTaxHTField0">
    <vt:lpwstr/>
  </property>
</Properties>
</file>