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4"/>
  </p:handoutMasterIdLst>
  <p:sldIdLst>
    <p:sldId id="261" r:id="rId2"/>
    <p:sldId id="263" r:id="rId3"/>
    <p:sldId id="280" r:id="rId4"/>
    <p:sldId id="269" r:id="rId5"/>
    <p:sldId id="271" r:id="rId6"/>
    <p:sldId id="262" r:id="rId7"/>
    <p:sldId id="264" r:id="rId8"/>
    <p:sldId id="279" r:id="rId9"/>
    <p:sldId id="265" r:id="rId10"/>
    <p:sldId id="266" r:id="rId11"/>
    <p:sldId id="260" r:id="rId12"/>
    <p:sldId id="267" r:id="rId13"/>
    <p:sldId id="270" r:id="rId14"/>
    <p:sldId id="273" r:id="rId15"/>
    <p:sldId id="274" r:id="rId16"/>
    <p:sldId id="275" r:id="rId17"/>
    <p:sldId id="272" r:id="rId18"/>
    <p:sldId id="276" r:id="rId19"/>
    <p:sldId id="277" r:id="rId20"/>
    <p:sldId id="278" r:id="rId21"/>
    <p:sldId id="281" r:id="rId22"/>
    <p:sldId id="282" r:id="rId23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576" autoAdjust="0"/>
  </p:normalViewPr>
  <p:slideViewPr>
    <p:cSldViewPr>
      <p:cViewPr varScale="1">
        <p:scale>
          <a:sx n="70" d="100"/>
          <a:sy n="70" d="100"/>
        </p:scale>
        <p:origin x="1164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-2918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1B1CF-C31F-4F12-9A69-EB642B3C10D3}" type="datetimeFigureOut">
              <a:rPr lang="fi-FI" smtClean="0"/>
              <a:pPr/>
              <a:t>2.10.2020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F1175-7BB4-463B-A684-5A8AA625A48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6205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6C99CB-9DC7-4291-845C-A684BA9E630E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36070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nnus 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6C99CB-9DC7-4291-845C-A684BA9E630E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80996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/alaotsikk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99CB-9DC7-4291-845C-A684BA9E630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7477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1400" b="0"/>
            </a:lvl1pPr>
            <a:lvl2pPr>
              <a:defRPr sz="1400" b="0"/>
            </a:lvl2pPr>
            <a:lvl3pPr>
              <a:defRPr sz="1400" b="0"/>
            </a:lvl3pPr>
            <a:lvl4pPr>
              <a:defRPr sz="1400" b="0"/>
            </a:lvl4pPr>
            <a:lvl5pPr>
              <a:defRPr sz="14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99CB-9DC7-4291-845C-A684BA9E630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4744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- 1 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511256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99CB-9DC7-4291-845C-A684BA9E630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8931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-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692696"/>
            <a:ext cx="3816424" cy="511256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99CB-9DC7-4291-845C-A684BA9E630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932040" y="692696"/>
            <a:ext cx="3816424" cy="511256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9857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3989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46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fi-FI" dirty="0" smtClean="0"/>
              <a:t>Päijät-Hämeen Pelastuslaitos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0232" y="446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EF766F53-A095-467F-9BE3-F5220F29288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8233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4" r:id="rId3"/>
    <p:sldLayoutId id="2147483652" r:id="rId4"/>
    <p:sldLayoutId id="2147483650" r:id="rId5"/>
    <p:sldLayoutId id="2147483653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1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kerabit.fi/tuotteet/katot/aurinkokatto" TargetMode="External"/><Relationship Id="rId4" Type="http://schemas.openxmlformats.org/officeDocument/2006/relationships/hyperlink" Target="http://www.virtesolar.fi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hyperlink" Target="https://youtu.be/rbgy1yna5xM?list=RDCMUCEz7UXKKm0v544pS-xVYiu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__WiZ5ohLLY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61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56886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sz="2000" dirty="0">
                <a:solidFill>
                  <a:prstClr val="black"/>
                </a:solidFill>
              </a:rPr>
              <a:t>AURINKOPANEELIT</a:t>
            </a:r>
          </a:p>
          <a:p>
            <a:pPr marL="0" indent="0" algn="ctr">
              <a:buNone/>
            </a:pPr>
            <a:endParaRPr lang="fi-FI" sz="1500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fi-FI" sz="1500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fi-FI" sz="1500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fi-FI" sz="1500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fi-FI" sz="1500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fi-FI" sz="1500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fi-FI" sz="1500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fi-FI" sz="15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fi-FI" sz="9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fi-FI" sz="9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fi-FI" sz="90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fi-FI" sz="9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fi-FI" sz="90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fi-FI" sz="90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fi-FI" sz="90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fi-FI" sz="900" dirty="0" smtClean="0">
                <a:solidFill>
                  <a:prstClr val="black"/>
                </a:solidFill>
              </a:rPr>
              <a:t>Aurinkopaneelin </a:t>
            </a:r>
            <a:r>
              <a:rPr lang="fi-FI" sz="900" dirty="0">
                <a:solidFill>
                  <a:prstClr val="black"/>
                </a:solidFill>
              </a:rPr>
              <a:t>rakenne (aurinkocenter.fi)</a:t>
            </a:r>
          </a:p>
          <a:p>
            <a:pPr marL="0" indent="0">
              <a:buNone/>
            </a:pPr>
            <a:endParaRPr lang="fi-FI" sz="1500" dirty="0">
              <a:solidFill>
                <a:prstClr val="black"/>
              </a:solidFill>
            </a:endParaRPr>
          </a:p>
          <a:p>
            <a:endParaRPr lang="fi-FI" sz="1500" dirty="0" smtClean="0">
              <a:solidFill>
                <a:prstClr val="black"/>
              </a:solidFill>
            </a:endParaRPr>
          </a:p>
          <a:p>
            <a:endParaRPr lang="fi-FI" sz="1500" dirty="0">
              <a:solidFill>
                <a:prstClr val="black"/>
              </a:solidFill>
            </a:endParaRPr>
          </a:p>
          <a:p>
            <a:r>
              <a:rPr lang="fi-FI" sz="1600" dirty="0" smtClean="0">
                <a:solidFill>
                  <a:prstClr val="black"/>
                </a:solidFill>
              </a:rPr>
              <a:t>Tyypillinen </a:t>
            </a:r>
            <a:r>
              <a:rPr lang="fi-FI" sz="1600" dirty="0">
                <a:solidFill>
                  <a:prstClr val="black"/>
                </a:solidFill>
              </a:rPr>
              <a:t>kiinteistöpaneeli on kooltaan noin 1 x 1,6 m (paksuus n. 3 cm)</a:t>
            </a:r>
          </a:p>
          <a:p>
            <a:r>
              <a:rPr lang="fi-FI" sz="1600" dirty="0">
                <a:solidFill>
                  <a:prstClr val="black"/>
                </a:solidFill>
              </a:rPr>
              <a:t>Teho n. 300 W</a:t>
            </a:r>
          </a:p>
          <a:p>
            <a:r>
              <a:rPr lang="fi-FI" sz="1600" dirty="0">
                <a:solidFill>
                  <a:prstClr val="black"/>
                </a:solidFill>
              </a:rPr>
              <a:t>Paino n. 20 kg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6507066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2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14300" indent="0" algn="ctr">
              <a:buNone/>
            </a:pPr>
            <a:r>
              <a:rPr lang="fi-FI" sz="2000" dirty="0"/>
              <a:t>AURINKOSÄHKÖJÄRJESTELMÄÄN KUULUVAT LAITTEET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sz="1700" dirty="0"/>
              <a:t>Turvakytkin </a:t>
            </a:r>
          </a:p>
          <a:p>
            <a:pPr lvl="1"/>
            <a:r>
              <a:rPr lang="fi-FI" sz="1500" dirty="0"/>
              <a:t>Yleiseen sähköverkkoon kytkettyjen aurinkosähköjärjestelmien tulee katkaista sähköntuotanto automaattisesti, kun sähköverkkoon tulee sähkökatko. </a:t>
            </a:r>
          </a:p>
          <a:p>
            <a:pPr lvl="1"/>
            <a:r>
              <a:rPr lang="fi-FI" sz="1500" dirty="0"/>
              <a:t>Aurinkosähköjärjestelmässä tulee olla manuaalinen ja lukittava turvakytkin, jolla aurinkosähkötuotanto saadaan katkaistua. Turvakytkin tulee sijaita paikassa, johon on esteetön pääsy</a:t>
            </a:r>
            <a:r>
              <a:rPr lang="fi-FI" sz="1700" dirty="0"/>
              <a:t>. </a:t>
            </a:r>
          </a:p>
          <a:p>
            <a:pPr lvl="1"/>
            <a:endParaRPr lang="fi-FI" sz="1700" dirty="0"/>
          </a:p>
          <a:p>
            <a:r>
              <a:rPr lang="fi-FI" sz="1700" dirty="0"/>
              <a:t>Lataussäädin </a:t>
            </a:r>
          </a:p>
          <a:p>
            <a:pPr lvl="1"/>
            <a:r>
              <a:rPr lang="fi-FI" sz="1500" dirty="0"/>
              <a:t>Verkkoon kytkemättömissä aurinkosähköjärjestelmissä aurinkopaneelien ja akuston väliin asennetaan lataussäädin. </a:t>
            </a:r>
          </a:p>
          <a:p>
            <a:pPr lvl="1"/>
            <a:r>
              <a:rPr lang="fi-FI" sz="1500" dirty="0"/>
              <a:t>Lataussäätimen tehtävänä on estää akkujen ylilatautuminen sekä virran pääsy takaisin paneeliin. </a:t>
            </a:r>
          </a:p>
          <a:p>
            <a:pPr lvl="1"/>
            <a:endParaRPr lang="fi-FI" sz="1700" dirty="0"/>
          </a:p>
          <a:p>
            <a:r>
              <a:rPr lang="fi-FI" sz="1700" dirty="0"/>
              <a:t>Akku </a:t>
            </a:r>
          </a:p>
          <a:p>
            <a:pPr lvl="1"/>
            <a:r>
              <a:rPr lang="fi-FI" sz="1500" dirty="0"/>
              <a:t>Verkkoon kytkemättömissä aurinkosähköjärjestelmissä aurinkopaneelien tuottama sähkö varastoidaan akkuihin ennen käyttöä, mikäli sähköntuotanto ja – kulutus eivät osu samaan hetkeen</a:t>
            </a:r>
          </a:p>
          <a:p>
            <a:pPr lvl="1"/>
            <a:r>
              <a:rPr lang="fi-FI" sz="1500" dirty="0"/>
              <a:t>Akuissa olevaa virtaa voidaan ottaa suoraan tasavirtaa hyödyntäviin laitteisiin. </a:t>
            </a:r>
          </a:p>
          <a:p>
            <a:pPr lvl="1"/>
            <a:endParaRPr lang="fi-FI" sz="1700" dirty="0"/>
          </a:p>
          <a:p>
            <a:r>
              <a:rPr lang="fi-FI" sz="1700" dirty="0"/>
              <a:t>Kaapelointi </a:t>
            </a:r>
          </a:p>
          <a:p>
            <a:pPr lvl="1"/>
            <a:r>
              <a:rPr lang="fi-FI" sz="1500" dirty="0"/>
              <a:t>Aurinkosähköjärjestelmän kaapelien tulee kestää jäätä, tuulta, lämpötilojen muutoksia ja auringon säteilyä. Kaapelit mitoitetaan 1,25 kertaa suuremmaksi kuin järjestelmän suurin mahdollinen virta eli oikosulkuvirta.</a:t>
            </a:r>
          </a:p>
        </p:txBody>
      </p:sp>
    </p:spTree>
    <p:extLst>
      <p:ext uri="{BB962C8B-B14F-4D97-AF65-F5344CB8AC3E}">
        <p14:creationId xmlns:p14="http://schemas.microsoft.com/office/powerpoint/2010/main" val="212837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467544" y="334142"/>
            <a:ext cx="8229600" cy="5831162"/>
          </a:xfrm>
        </p:spPr>
        <p:txBody>
          <a:bodyPr>
            <a:normAutofit/>
          </a:bodyPr>
          <a:lstStyle/>
          <a:p>
            <a:pPr marL="85725" indent="0" algn="ctr">
              <a:buNone/>
            </a:pPr>
            <a:r>
              <a:rPr lang="fi-FI" sz="2200" dirty="0">
                <a:latin typeface="+mj-lt"/>
              </a:rPr>
              <a:t>AURINKOSÄHKÖJÄRJESTELMÄÄN KUULUVAT LAITTEET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sz="1600" dirty="0" err="1" smtClean="0"/>
              <a:t>Invertteri</a:t>
            </a:r>
            <a:r>
              <a:rPr lang="fi-FI" sz="1600" dirty="0" smtClean="0"/>
              <a:t> </a:t>
            </a:r>
          </a:p>
          <a:p>
            <a:pPr lvl="1"/>
            <a:r>
              <a:rPr lang="fi-FI" dirty="0"/>
              <a:t>Aurinkopaneelien tuottaman tasavirran muuttamiseen vaihtovirraksi tarvitaan </a:t>
            </a:r>
            <a:r>
              <a:rPr lang="fi-FI" dirty="0" err="1"/>
              <a:t>invertteri</a:t>
            </a:r>
            <a:r>
              <a:rPr lang="fi-FI" dirty="0"/>
              <a:t> eli vaihtosuuntaaja. </a:t>
            </a:r>
            <a:endParaRPr lang="fi-FI" dirty="0" smtClean="0"/>
          </a:p>
          <a:p>
            <a:pPr marL="342900" lvl="1" indent="0">
              <a:buNone/>
            </a:pPr>
            <a:endParaRPr lang="fi-FI" dirty="0" smtClean="0"/>
          </a:p>
          <a:p>
            <a:pPr marL="342900" lvl="1" indent="0">
              <a:buNone/>
            </a:pPr>
            <a:endParaRPr lang="fi-FI" dirty="0"/>
          </a:p>
          <a:p>
            <a:pPr marL="342900" lvl="1" indent="0">
              <a:buNone/>
            </a:pPr>
            <a:endParaRPr lang="fi-FI" dirty="0" smtClean="0"/>
          </a:p>
          <a:p>
            <a:pPr marL="342900" lvl="1" indent="0">
              <a:buNone/>
            </a:pPr>
            <a:endParaRPr lang="fi-FI" dirty="0"/>
          </a:p>
          <a:p>
            <a:pPr marL="342900" lvl="1" indent="0">
              <a:buNone/>
            </a:pPr>
            <a:endParaRPr lang="fi-FI" dirty="0"/>
          </a:p>
          <a:p>
            <a:pPr marL="342900" lvl="1" indent="0">
              <a:buNone/>
            </a:pPr>
            <a:endParaRPr lang="fi-FI" dirty="0"/>
          </a:p>
          <a:p>
            <a:r>
              <a:rPr lang="fi-FI" sz="1600" dirty="0" err="1" smtClean="0"/>
              <a:t>Verkkoinvertteri</a:t>
            </a:r>
            <a:r>
              <a:rPr lang="fi-FI" sz="1600" dirty="0" smtClean="0"/>
              <a:t> (kantaverkkokytkin)</a:t>
            </a:r>
          </a:p>
          <a:p>
            <a:pPr lvl="1"/>
            <a:r>
              <a:rPr lang="fi-FI" dirty="0"/>
              <a:t>Mikäli aurinkosähköjärjestelmä kytketään yleiseen sähköverkkoon, tulee järjestelmään asentaa siihen soveltuva </a:t>
            </a:r>
            <a:r>
              <a:rPr lang="fi-FI" dirty="0" err="1"/>
              <a:t>verkkoinvertteri</a:t>
            </a:r>
            <a:r>
              <a:rPr lang="fi-FI" dirty="0"/>
              <a:t>. </a:t>
            </a:r>
            <a:endParaRPr lang="fi-FI" dirty="0" smtClean="0"/>
          </a:p>
          <a:p>
            <a:pPr lvl="1"/>
            <a:r>
              <a:rPr lang="fi-FI" dirty="0" err="1" smtClean="0"/>
              <a:t>Verkkoinvertterin</a:t>
            </a:r>
            <a:r>
              <a:rPr lang="fi-FI" dirty="0" smtClean="0"/>
              <a:t> täytyy kytkeytyä irti verkosta, jos verkon jännite häviää. </a:t>
            </a:r>
          </a:p>
          <a:p>
            <a:pPr lvl="1"/>
            <a:endParaRPr lang="fi-FI" dirty="0"/>
          </a:p>
          <a:p>
            <a:pPr lvl="1"/>
            <a:endParaRPr lang="fi-FI" dirty="0" smtClean="0"/>
          </a:p>
          <a:p>
            <a:pPr lvl="1"/>
            <a:endParaRPr lang="fi-FI" dirty="0"/>
          </a:p>
          <a:p>
            <a:pPr lvl="1"/>
            <a:endParaRPr lang="fi-FI" dirty="0" smtClean="0"/>
          </a:p>
          <a:p>
            <a:pPr lvl="1"/>
            <a:endParaRPr lang="fi-FI" dirty="0"/>
          </a:p>
          <a:p>
            <a:endParaRPr lang="fi-FI" dirty="0" smtClean="0"/>
          </a:p>
          <a:p>
            <a:r>
              <a:rPr lang="fi-FI" dirty="0" smtClean="0"/>
              <a:t>Lataussäädin</a:t>
            </a:r>
          </a:p>
          <a:p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25" y="1943582"/>
            <a:ext cx="1350150" cy="730851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1596476" y="2511537"/>
            <a:ext cx="14041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900" dirty="0" err="1">
                <a:solidFill>
                  <a:srgbClr val="000000"/>
                </a:solidFill>
              </a:rPr>
              <a:t>Invertteri</a:t>
            </a:r>
            <a:r>
              <a:rPr lang="fi-FI" sz="900" dirty="0">
                <a:solidFill>
                  <a:srgbClr val="000000"/>
                </a:solidFill>
              </a:rPr>
              <a:t> (JN-</a:t>
            </a:r>
            <a:r>
              <a:rPr lang="fi-FI" sz="900" dirty="0" err="1">
                <a:solidFill>
                  <a:srgbClr val="000000"/>
                </a:solidFill>
              </a:rPr>
              <a:t>Solar</a:t>
            </a:r>
            <a:r>
              <a:rPr lang="fi-FI" sz="900" dirty="0">
                <a:solidFill>
                  <a:srgbClr val="000000"/>
                </a:solidFill>
              </a:rPr>
              <a:t> 2016). </a:t>
            </a:r>
            <a:endParaRPr lang="fi-FI" sz="900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937" y="1929679"/>
            <a:ext cx="823963" cy="864851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3803879" y="2511536"/>
            <a:ext cx="175881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900" dirty="0" err="1">
                <a:solidFill>
                  <a:srgbClr val="000000"/>
                </a:solidFill>
              </a:rPr>
              <a:t>Mikroinvertteri</a:t>
            </a:r>
            <a:r>
              <a:rPr lang="fi-FI" sz="900" dirty="0">
                <a:solidFill>
                  <a:srgbClr val="000000"/>
                </a:solidFill>
              </a:rPr>
              <a:t> (</a:t>
            </a:r>
            <a:r>
              <a:rPr lang="fi-FI" sz="900" dirty="0" err="1">
                <a:solidFill>
                  <a:srgbClr val="000000"/>
                </a:solidFill>
              </a:rPr>
              <a:t>Suntekno</a:t>
            </a:r>
            <a:r>
              <a:rPr lang="fi-FI" sz="900" dirty="0">
                <a:solidFill>
                  <a:srgbClr val="000000"/>
                </a:solidFill>
              </a:rPr>
              <a:t> 2016). </a:t>
            </a:r>
            <a:endParaRPr lang="fi-FI" sz="1350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052" y="1732364"/>
            <a:ext cx="997959" cy="1289419"/>
          </a:xfrm>
          <a:prstGeom prst="rect">
            <a:avLst/>
          </a:prstGeom>
        </p:spPr>
      </p:pic>
      <p:sp>
        <p:nvSpPr>
          <p:cNvPr id="10" name="Suorakulmio 9"/>
          <p:cNvSpPr/>
          <p:nvPr/>
        </p:nvSpPr>
        <p:spPr>
          <a:xfrm>
            <a:off x="6131427" y="2481867"/>
            <a:ext cx="186435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900" dirty="0">
                <a:solidFill>
                  <a:srgbClr val="000000"/>
                </a:solidFill>
              </a:rPr>
              <a:t>100-500kW </a:t>
            </a:r>
            <a:r>
              <a:rPr lang="fi-FI" sz="900" dirty="0" err="1">
                <a:solidFill>
                  <a:srgbClr val="000000"/>
                </a:solidFill>
              </a:rPr>
              <a:t>invertteri</a:t>
            </a:r>
            <a:r>
              <a:rPr lang="fi-FI" sz="900" dirty="0">
                <a:solidFill>
                  <a:srgbClr val="000000"/>
                </a:solidFill>
              </a:rPr>
              <a:t> (ABB 2016). </a:t>
            </a:r>
            <a:endParaRPr lang="fi-FI" sz="1500" dirty="0"/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661" y="4283873"/>
            <a:ext cx="1041680" cy="825069"/>
          </a:xfrm>
          <a:prstGeom prst="rect">
            <a:avLst/>
          </a:prstGeom>
        </p:spPr>
      </p:pic>
      <p:sp>
        <p:nvSpPr>
          <p:cNvPr id="14" name="Suorakulmio 13"/>
          <p:cNvSpPr/>
          <p:nvPr/>
        </p:nvSpPr>
        <p:spPr>
          <a:xfrm>
            <a:off x="1690575" y="4688932"/>
            <a:ext cx="176551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9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Verkkoinvertteri</a:t>
            </a:r>
            <a:r>
              <a:rPr lang="fi-FI" sz="900" dirty="0">
                <a:solidFill>
                  <a:srgbClr val="000000"/>
                </a:solidFill>
                <a:latin typeface="Times New Roman" panose="02020603050405020304" pitchFamily="18" charset="0"/>
              </a:rPr>
              <a:t> (JN-</a:t>
            </a:r>
            <a:r>
              <a:rPr lang="fi-FI" sz="9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Solar</a:t>
            </a:r>
            <a:r>
              <a:rPr lang="fi-FI" sz="900" dirty="0">
                <a:solidFill>
                  <a:srgbClr val="000000"/>
                </a:solidFill>
                <a:latin typeface="Times New Roman" panose="02020603050405020304" pitchFamily="18" charset="0"/>
              </a:rPr>
              <a:t> 2016). </a:t>
            </a:r>
            <a:endParaRPr lang="fi-FI" sz="1500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322" y="4303427"/>
            <a:ext cx="736092" cy="931616"/>
          </a:xfrm>
          <a:prstGeom prst="rect">
            <a:avLst/>
          </a:prstGeom>
        </p:spPr>
      </p:pic>
      <p:sp>
        <p:nvSpPr>
          <p:cNvPr id="9" name="Tekstiruutu 8"/>
          <p:cNvSpPr txBox="1"/>
          <p:nvPr/>
        </p:nvSpPr>
        <p:spPr>
          <a:xfrm>
            <a:off x="6155684" y="4924276"/>
            <a:ext cx="1679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 dirty="0" err="1"/>
              <a:t>Verkkoinvertteri</a:t>
            </a:r>
            <a:r>
              <a:rPr lang="fi-FI" sz="900" dirty="0"/>
              <a:t> (</a:t>
            </a:r>
            <a:r>
              <a:rPr lang="fi-FI" sz="900" dirty="0" err="1"/>
              <a:t>Fronius</a:t>
            </a:r>
            <a:r>
              <a:rPr lang="fi-FI" sz="900" dirty="0"/>
              <a:t> 2020)</a:t>
            </a:r>
          </a:p>
        </p:txBody>
      </p:sp>
      <p:pic>
        <p:nvPicPr>
          <p:cNvPr id="11" name="Kuva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287837"/>
            <a:ext cx="1172777" cy="709838"/>
          </a:xfrm>
          <a:prstGeom prst="rect">
            <a:avLst/>
          </a:prstGeom>
        </p:spPr>
      </p:pic>
      <p:sp>
        <p:nvSpPr>
          <p:cNvPr id="15" name="Tekstiruutu 14"/>
          <p:cNvSpPr txBox="1"/>
          <p:nvPr/>
        </p:nvSpPr>
        <p:spPr>
          <a:xfrm>
            <a:off x="3267678" y="5766843"/>
            <a:ext cx="1415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 dirty="0"/>
              <a:t>Lataussäädin (</a:t>
            </a:r>
            <a:r>
              <a:rPr lang="fi-FI" sz="900" dirty="0" err="1"/>
              <a:t>Steca</a:t>
            </a:r>
            <a:r>
              <a:rPr lang="fi-FI" sz="900" dirty="0"/>
              <a:t> 2020)</a:t>
            </a:r>
          </a:p>
        </p:txBody>
      </p:sp>
    </p:spTree>
    <p:extLst>
      <p:ext uri="{BB962C8B-B14F-4D97-AF65-F5344CB8AC3E}">
        <p14:creationId xmlns:p14="http://schemas.microsoft.com/office/powerpoint/2010/main" val="3637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179512" y="326250"/>
            <a:ext cx="8856984" cy="59110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sz="2000" dirty="0">
                <a:latin typeface="+mj-lt"/>
              </a:rPr>
              <a:t>MERKINNÄT</a:t>
            </a:r>
          </a:p>
          <a:p>
            <a:pPr marL="0" indent="0">
              <a:buNone/>
            </a:pPr>
            <a:endParaRPr lang="fi-FI" sz="900" dirty="0"/>
          </a:p>
          <a:p>
            <a:endParaRPr lang="fi-FI" sz="1200" dirty="0"/>
          </a:p>
          <a:p>
            <a:r>
              <a:rPr lang="fi-FI" sz="1600" dirty="0"/>
              <a:t>Mikäli omasta sähköntuotannosta aiheutuu takaiskuvaara, tulee turvakytkimen ja sähkökeskuksen lähellä olla varoituskylttejä </a:t>
            </a:r>
          </a:p>
          <a:p>
            <a:endParaRPr lang="fi-FI" dirty="0"/>
          </a:p>
          <a:p>
            <a:endParaRPr lang="fi-FI" dirty="0" smtClean="0"/>
          </a:p>
          <a:p>
            <a:endParaRPr lang="fi-FI" sz="1800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14" y="3068960"/>
            <a:ext cx="1372014" cy="1783781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442815" y="4850914"/>
            <a:ext cx="1374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Aurinkosähköjär-jestelmä</a:t>
            </a:r>
            <a:r>
              <a:rPr lang="fi-FI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fi-FI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fi-FI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Villiger</a:t>
            </a:r>
            <a:r>
              <a:rPr lang="fi-FI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2013). </a:t>
            </a:r>
            <a:endParaRPr lang="fi-FI" sz="1200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463" y="3068960"/>
            <a:ext cx="3161218" cy="1810784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1975462" y="4884315"/>
            <a:ext cx="29565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Tarkemmat tiedot (</a:t>
            </a:r>
            <a:r>
              <a:rPr lang="fi-FI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Villiger</a:t>
            </a:r>
            <a:r>
              <a:rPr lang="fi-FI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2013). </a:t>
            </a:r>
            <a:endParaRPr lang="fi-FI" sz="1200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1765" y="1491175"/>
            <a:ext cx="2378587" cy="3388569"/>
          </a:xfrm>
          <a:prstGeom prst="rect">
            <a:avLst/>
          </a:prstGeom>
        </p:spPr>
      </p:pic>
      <p:sp>
        <p:nvSpPr>
          <p:cNvPr id="9" name="Suorakulmio 8"/>
          <p:cNvSpPr/>
          <p:nvPr/>
        </p:nvSpPr>
        <p:spPr>
          <a:xfrm>
            <a:off x="5361766" y="4879744"/>
            <a:ext cx="2378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Pohjakuvaan merkityt aurinkosähköjärjestelmän laitteet (</a:t>
            </a:r>
            <a:r>
              <a:rPr lang="fi-FI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Prume</a:t>
            </a:r>
            <a:r>
              <a:rPr lang="fi-FI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2015)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209810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251520" y="260648"/>
            <a:ext cx="8517632" cy="5544616"/>
          </a:xfrm>
        </p:spPr>
        <p:txBody>
          <a:bodyPr/>
          <a:lstStyle/>
          <a:p>
            <a:pPr marL="0" lvl="0" indent="0" algn="ctr">
              <a:buNone/>
            </a:pPr>
            <a:r>
              <a:rPr lang="fi-FI" sz="2000" dirty="0" smtClean="0">
                <a:solidFill>
                  <a:prstClr val="black"/>
                </a:solidFill>
              </a:rPr>
              <a:t>PELASTUSTOIMINTA</a:t>
            </a:r>
            <a:endParaRPr lang="fi-FI" sz="20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fi-FI" dirty="0" smtClean="0"/>
          </a:p>
          <a:p>
            <a:pPr lvl="0"/>
            <a:endParaRPr lang="fi-FI" sz="1600" dirty="0" smtClean="0">
              <a:solidFill>
                <a:prstClr val="black"/>
              </a:solidFill>
            </a:endParaRPr>
          </a:p>
          <a:p>
            <a:pPr lvl="0"/>
            <a:r>
              <a:rPr lang="fi-FI" sz="1600" dirty="0" smtClean="0">
                <a:solidFill>
                  <a:prstClr val="black"/>
                </a:solidFill>
              </a:rPr>
              <a:t>Aurinkosähköjärjestelmän </a:t>
            </a:r>
            <a:r>
              <a:rPr lang="fi-FI" sz="1600" dirty="0">
                <a:solidFill>
                  <a:prstClr val="black"/>
                </a:solidFill>
              </a:rPr>
              <a:t>virrattomaksi tekeminen peittämällä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peittäminen hankalaa ja vaatii täysin valoa läpäisemättömän kankaan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märkä peite voi johtaa sähköä, jos kosketuksissa jännitteen kanssa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vaahto ei välttämättä pysy aurinkopaneelin pinnalla </a:t>
            </a:r>
          </a:p>
          <a:p>
            <a:pPr lvl="0"/>
            <a:r>
              <a:rPr lang="fi-FI" sz="1600" dirty="0">
                <a:solidFill>
                  <a:prstClr val="black"/>
                </a:solidFill>
              </a:rPr>
              <a:t>Kytkentäkotelot/DC-kotelot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koteloon saattaa tulla paljon kaapelointeja, jolloin jännite voi olla korkea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sähköiskun vaara </a:t>
            </a:r>
          </a:p>
          <a:p>
            <a:pPr lvl="0"/>
            <a:r>
              <a:rPr lang="fi-FI" sz="1600" dirty="0">
                <a:solidFill>
                  <a:prstClr val="black"/>
                </a:solidFill>
              </a:rPr>
              <a:t>Keinovalon vaikutus aurinkosähköjärjestelmään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saa aikaan sähköntuotantoa aurinkosähköjärjestelmässä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myös tulipalosta syntyvä valo saa aikaan sähköntuotantoa </a:t>
            </a:r>
          </a:p>
          <a:p>
            <a:pPr lvl="0"/>
            <a:r>
              <a:rPr lang="fi-FI" sz="1600" dirty="0">
                <a:solidFill>
                  <a:prstClr val="black"/>
                </a:solidFill>
              </a:rPr>
              <a:t>Tulipalossa vaurioituneet aurinkopaneelit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saattavat tuottaa edelleen sähköä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kaapelien eristeet mahdollisesti palaneet, jolloin on sähköiskun vaara 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642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323528" y="260648"/>
            <a:ext cx="8445624" cy="5544616"/>
          </a:xfrm>
        </p:spPr>
        <p:txBody>
          <a:bodyPr/>
          <a:lstStyle/>
          <a:p>
            <a:pPr marL="0" lvl="0" indent="0" algn="ctr">
              <a:buNone/>
            </a:pPr>
            <a:r>
              <a:rPr lang="fi-FI" sz="2000" dirty="0">
                <a:solidFill>
                  <a:prstClr val="black"/>
                </a:solidFill>
              </a:rPr>
              <a:t>PELASTUSTOIMINTA</a:t>
            </a:r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r>
              <a:rPr lang="fi-FI" sz="1600" dirty="0"/>
              <a:t>TOIMINTAOHJEET:</a:t>
            </a:r>
          </a:p>
          <a:p>
            <a:endParaRPr lang="fi-FI" sz="1600" dirty="0"/>
          </a:p>
          <a:p>
            <a:r>
              <a:rPr lang="fi-FI" sz="1600" dirty="0"/>
              <a:t>Lähestyminen kohteeseen </a:t>
            </a:r>
          </a:p>
          <a:p>
            <a:pPr lvl="1"/>
            <a:r>
              <a:rPr lang="fi-FI" sz="1600" dirty="0"/>
              <a:t>aurinkopaneelien putoamisvaara-alue </a:t>
            </a:r>
          </a:p>
          <a:p>
            <a:r>
              <a:rPr lang="fi-FI" sz="1600" dirty="0"/>
              <a:t>Aurinkosähköjärjestelmän havainnointi </a:t>
            </a:r>
          </a:p>
          <a:p>
            <a:pPr lvl="1"/>
            <a:r>
              <a:rPr lang="fi-FI" sz="1600" dirty="0"/>
              <a:t>näkyvyys </a:t>
            </a:r>
          </a:p>
          <a:p>
            <a:pPr lvl="1"/>
            <a:r>
              <a:rPr lang="fi-FI" sz="1600" dirty="0"/>
              <a:t>merkinnät </a:t>
            </a:r>
          </a:p>
          <a:p>
            <a:pPr lvl="1"/>
            <a:r>
              <a:rPr lang="fi-FI" sz="1600" dirty="0"/>
              <a:t>ennakkotieto </a:t>
            </a:r>
          </a:p>
          <a:p>
            <a:r>
              <a:rPr lang="fi-FI" sz="1600" dirty="0"/>
              <a:t>Aurinkosähköjärjestelmän tunnistaminen </a:t>
            </a:r>
          </a:p>
          <a:p>
            <a:pPr lvl="1"/>
            <a:r>
              <a:rPr lang="fi-FI" sz="1600" dirty="0"/>
              <a:t>aurinkosähkö/aurinkopaneelit 			</a:t>
            </a:r>
          </a:p>
          <a:p>
            <a:pPr lvl="1"/>
            <a:r>
              <a:rPr lang="fi-FI" sz="1600" dirty="0"/>
              <a:t>aurinkolämpö/aurinkokeräimet </a:t>
            </a:r>
          </a:p>
          <a:p>
            <a:r>
              <a:rPr lang="fi-FI" sz="1600" dirty="0"/>
              <a:t>Aurinkosähköjärjestelmästä ilmoittaminen </a:t>
            </a:r>
          </a:p>
          <a:p>
            <a:pPr lvl="1"/>
            <a:r>
              <a:rPr lang="fi-FI" sz="1600" dirty="0"/>
              <a:t>pelastushenkilöstölle </a:t>
            </a:r>
          </a:p>
          <a:p>
            <a:pPr lvl="1"/>
            <a:r>
              <a:rPr lang="fi-FI" sz="1600" dirty="0"/>
              <a:t>muille viranomaisille ja toimijoille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412776"/>
            <a:ext cx="2664296" cy="249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9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323528" y="260648"/>
            <a:ext cx="8445624" cy="6264696"/>
          </a:xfrm>
        </p:spPr>
        <p:txBody>
          <a:bodyPr>
            <a:normAutofit lnSpcReduction="10000"/>
          </a:bodyPr>
          <a:lstStyle/>
          <a:p>
            <a:pPr lvl="0"/>
            <a:endParaRPr lang="fi-FI" sz="1600" dirty="0" smtClean="0">
              <a:solidFill>
                <a:prstClr val="black"/>
              </a:solidFill>
            </a:endParaRPr>
          </a:p>
          <a:p>
            <a:pPr lvl="0"/>
            <a:r>
              <a:rPr lang="fi-FI" sz="1600" dirty="0" smtClean="0">
                <a:solidFill>
                  <a:prstClr val="black"/>
                </a:solidFill>
              </a:rPr>
              <a:t>Aurinkosähköjärjestelmän </a:t>
            </a:r>
            <a:r>
              <a:rPr lang="fi-FI" sz="1600" dirty="0">
                <a:solidFill>
                  <a:prstClr val="black"/>
                </a:solidFill>
              </a:rPr>
              <a:t>huomioiminen pelastustoiminnan aikana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aurinkopaneelit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kaapelointi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muut komponentit ja laitteet </a:t>
            </a:r>
          </a:p>
          <a:p>
            <a:pPr lvl="0"/>
            <a:r>
              <a:rPr lang="fi-FI" sz="1600" dirty="0">
                <a:solidFill>
                  <a:prstClr val="black"/>
                </a:solidFill>
              </a:rPr>
              <a:t>Aurinkosähköjärjestelmän virrankatkaisu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päävirtakatkaisija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turvakytkin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paneelista </a:t>
            </a:r>
          </a:p>
          <a:p>
            <a:pPr lvl="0"/>
            <a:r>
              <a:rPr lang="fi-FI" sz="1600" dirty="0">
                <a:solidFill>
                  <a:prstClr val="black"/>
                </a:solidFill>
              </a:rPr>
              <a:t>Veden käyttö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suojaetäisyydet </a:t>
            </a:r>
          </a:p>
          <a:p>
            <a:pPr lvl="0"/>
            <a:r>
              <a:rPr lang="fi-FI" sz="1600" dirty="0">
                <a:solidFill>
                  <a:prstClr val="black"/>
                </a:solidFill>
              </a:rPr>
              <a:t>Työvälineiden käyttö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sähkönjohtavuus </a:t>
            </a:r>
          </a:p>
          <a:p>
            <a:pPr lvl="0"/>
            <a:r>
              <a:rPr lang="fi-FI" sz="1600" dirty="0">
                <a:solidFill>
                  <a:prstClr val="black"/>
                </a:solidFill>
              </a:rPr>
              <a:t>Liikkuminen onnettomuuskohteessa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vaurioituneet aurinkopaneelit ja kaapelit </a:t>
            </a:r>
          </a:p>
          <a:p>
            <a:pPr lvl="0"/>
            <a:r>
              <a:rPr lang="fi-FI" sz="1600" dirty="0">
                <a:solidFill>
                  <a:prstClr val="black"/>
                </a:solidFill>
              </a:rPr>
              <a:t>Toiminta onnettomuuskohteessa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kattotyöskentely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raivausauton/kouran käyttö </a:t>
            </a:r>
          </a:p>
          <a:p>
            <a:pPr lvl="0"/>
            <a:r>
              <a:rPr lang="fi-FI" sz="1600" dirty="0">
                <a:solidFill>
                  <a:prstClr val="black"/>
                </a:solidFill>
              </a:rPr>
              <a:t>Toiminta onnettomuuden jälkeen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raivaus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aurinkosähköjärjestelmän kunto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vaurioituneiden laitteiden sijoitus ja eristäminen </a:t>
            </a:r>
          </a:p>
        </p:txBody>
      </p:sp>
    </p:spTree>
    <p:extLst>
      <p:ext uri="{BB962C8B-B14F-4D97-AF65-F5344CB8AC3E}">
        <p14:creationId xmlns:p14="http://schemas.microsoft.com/office/powerpoint/2010/main" val="214194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395536" y="260648"/>
            <a:ext cx="8373616" cy="5544616"/>
          </a:xfrm>
        </p:spPr>
        <p:txBody>
          <a:bodyPr/>
          <a:lstStyle/>
          <a:p>
            <a:pPr marL="0" lvl="0" indent="0" algn="ctr">
              <a:buNone/>
            </a:pPr>
            <a:r>
              <a:rPr lang="fi-FI" sz="2000" dirty="0">
                <a:solidFill>
                  <a:prstClr val="black"/>
                </a:solidFill>
              </a:rPr>
              <a:t>PELASTUSTOIMINTA</a:t>
            </a:r>
          </a:p>
          <a:p>
            <a:pPr marL="0" indent="0">
              <a:buNone/>
            </a:pPr>
            <a:endParaRPr lang="fi-FI" dirty="0" smtClean="0"/>
          </a:p>
          <a:p>
            <a:pPr lvl="0"/>
            <a:r>
              <a:rPr lang="fi-FI" sz="1600" dirty="0">
                <a:solidFill>
                  <a:prstClr val="black"/>
                </a:solidFill>
              </a:rPr>
              <a:t>Veden käyttö mahdollista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turvaetäisyydet huomioiden </a:t>
            </a:r>
          </a:p>
          <a:p>
            <a:pPr lvl="2"/>
            <a:r>
              <a:rPr lang="fi-FI" sz="1600" dirty="0">
                <a:solidFill>
                  <a:prstClr val="black"/>
                </a:solidFill>
              </a:rPr>
              <a:t>Sumusuihku 1m</a:t>
            </a:r>
          </a:p>
          <a:p>
            <a:pPr lvl="2"/>
            <a:r>
              <a:rPr lang="fi-FI" sz="1600" dirty="0">
                <a:solidFill>
                  <a:prstClr val="black"/>
                </a:solidFill>
              </a:rPr>
              <a:t>Suorasuihku 5 m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jännitteellisten osien ja kaapelointien havainnointi hankalaa </a:t>
            </a:r>
          </a:p>
          <a:p>
            <a:pPr lvl="0"/>
            <a:r>
              <a:rPr lang="fi-FI" sz="1600" dirty="0">
                <a:solidFill>
                  <a:prstClr val="black"/>
                </a:solidFill>
              </a:rPr>
              <a:t>Sähköiskun vaara on riippuvainen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aurinkosähköjärjestelmän jännitteestä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veden johtumiskyvystä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sammuttajan etäisyydestä jännitteeseen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vesisuihkun muodosta </a:t>
            </a:r>
          </a:p>
          <a:p>
            <a:pPr lvl="0"/>
            <a:r>
              <a:rPr lang="fi-FI" sz="1600" dirty="0">
                <a:solidFill>
                  <a:prstClr val="black"/>
                </a:solidFill>
              </a:rPr>
              <a:t>Työkalujen käyttö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työkalujen sähkönjohtavuus huomioitava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kaapelointien havainnointi haastavaa </a:t>
            </a:r>
          </a:p>
          <a:p>
            <a:pPr lvl="0"/>
            <a:r>
              <a:rPr lang="fi-FI" sz="1600" dirty="0">
                <a:solidFill>
                  <a:prstClr val="black"/>
                </a:solidFill>
              </a:rPr>
              <a:t>Varusteiden käyttö </a:t>
            </a:r>
          </a:p>
          <a:p>
            <a:pPr lvl="1"/>
            <a:r>
              <a:rPr lang="fi-FI" sz="1600" dirty="0">
                <a:solidFill>
                  <a:prstClr val="black"/>
                </a:solidFill>
              </a:rPr>
              <a:t>uudet, ehjät ja kuivat eristävät sähköä hyvin 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3" name="Kuva 2" descr="Näyttöleik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764704"/>
            <a:ext cx="5256584" cy="133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7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323528" y="260648"/>
            <a:ext cx="8445624" cy="5544616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501008"/>
            <a:ext cx="3839324" cy="2879492"/>
          </a:xfrm>
          <a:prstGeom prst="rect">
            <a:avLst/>
          </a:prstGeom>
        </p:spPr>
      </p:pic>
      <p:pic>
        <p:nvPicPr>
          <p:cNvPr id="4" name="Sisällön paikkamerkki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3856143" cy="289210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296" y="260648"/>
            <a:ext cx="3856144" cy="2892108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803" y="3501008"/>
            <a:ext cx="4039768" cy="28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0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251520" y="260648"/>
            <a:ext cx="8517632" cy="5544616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</p:txBody>
      </p:sp>
      <p:pic>
        <p:nvPicPr>
          <p:cNvPr id="3" name="Sisällön paikkamerkki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6559" y="1616799"/>
            <a:ext cx="4224469" cy="2376264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634" y="686571"/>
            <a:ext cx="5127237" cy="288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9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657350" y="2078851"/>
            <a:ext cx="5829300" cy="1478738"/>
          </a:xfrm>
        </p:spPr>
        <p:txBody>
          <a:bodyPr>
            <a:noAutofit/>
          </a:bodyPr>
          <a:lstStyle/>
          <a:p>
            <a:r>
              <a:rPr lang="fi-FI" sz="3300" dirty="0">
                <a:solidFill>
                  <a:srgbClr val="FFFF00"/>
                </a:solidFill>
              </a:rPr>
              <a:t>AURINKOSÄHKÖJÄRJESTELMÄT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171700" y="3557589"/>
            <a:ext cx="4800600" cy="1528762"/>
          </a:xfrm>
        </p:spPr>
        <p:txBody>
          <a:bodyPr>
            <a:normAutofit/>
          </a:bodyPr>
          <a:lstStyle/>
          <a:p>
            <a:r>
              <a:rPr lang="fi-FI" sz="2800" dirty="0" smtClean="0"/>
              <a:t>PELASTUSTOIMINTA</a:t>
            </a:r>
          </a:p>
          <a:p>
            <a:endParaRPr lang="fi-FI" dirty="0" smtClean="0"/>
          </a:p>
          <a:p>
            <a:endParaRPr lang="fi-FI" dirty="0"/>
          </a:p>
          <a:p>
            <a:r>
              <a:rPr lang="fi-FI" dirty="0" smtClean="0"/>
              <a:t>Palomestari Vesa Läderberg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978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3" descr="Näyttöleik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3144538" cy="2359570"/>
          </a:xfrm>
          <a:prstGeom prst="rect">
            <a:avLst/>
          </a:prstGeom>
        </p:spPr>
      </p:pic>
      <p:pic>
        <p:nvPicPr>
          <p:cNvPr id="4" name="Kuva 3" descr="Näyttöleik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78151"/>
            <a:ext cx="3144539" cy="2072106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3923928" y="3381458"/>
            <a:ext cx="367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i-FI" sz="2000" dirty="0"/>
              <a:t>VIRTE AURINKOKATTO: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/>
              <a:t>Sähköjohdot peitetään harjalistan alle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/>
              <a:t>Paneelin nimellisteho 110...125 W/m 2 </a:t>
            </a:r>
          </a:p>
        </p:txBody>
      </p:sp>
      <p:sp>
        <p:nvSpPr>
          <p:cNvPr id="6" name="Suorakulmio 5"/>
          <p:cNvSpPr/>
          <p:nvPr/>
        </p:nvSpPr>
        <p:spPr>
          <a:xfrm>
            <a:off x="3923928" y="4581787"/>
            <a:ext cx="36724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VIRTE AURINKOSEINÄ</a:t>
            </a:r>
          </a:p>
          <a:p>
            <a:endParaRPr lang="fi-FI" dirty="0"/>
          </a:p>
          <a:p>
            <a:r>
              <a:rPr lang="fi-FI" sz="1400" dirty="0">
                <a:hlinkClick r:id="rId4"/>
              </a:rPr>
              <a:t>http://www.virtesolar.fi/</a:t>
            </a:r>
            <a:endParaRPr lang="fi-FI" sz="1400" dirty="0"/>
          </a:p>
        </p:txBody>
      </p:sp>
      <p:sp>
        <p:nvSpPr>
          <p:cNvPr id="7" name="Sisällön paikkamerkki 6"/>
          <p:cNvSpPr>
            <a:spLocks noGrp="1"/>
          </p:cNvSpPr>
          <p:nvPr>
            <p:ph idx="1"/>
          </p:nvPr>
        </p:nvSpPr>
        <p:spPr>
          <a:xfrm>
            <a:off x="4139952" y="404664"/>
            <a:ext cx="4536504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i-FI" sz="2000" dirty="0">
                <a:latin typeface="+mj-lt"/>
              </a:rPr>
              <a:t>KERABIT AURINKOKATTO: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/>
              <a:t>Paloluokka: BROOF(t2)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/>
              <a:t>Paksuus: noin 6 mm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/>
              <a:t>Paino: noin 7 kg/m2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/>
              <a:t>Nimellisteho: 110...125 W/m2</a:t>
            </a:r>
          </a:p>
          <a:p>
            <a:pPr>
              <a:lnSpc>
                <a:spcPct val="150000"/>
              </a:lnSpc>
            </a:pPr>
            <a:r>
              <a:rPr lang="fi-FI" sz="1400" dirty="0">
                <a:hlinkClick r:id="rId5"/>
              </a:rPr>
              <a:t>http://www.kerabit.fi/tuotteet/katot/aurinkokatto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124583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isällön paikkamerkki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720" y="351403"/>
            <a:ext cx="4896543" cy="579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0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1600" dirty="0"/>
              <a:t>Lahdessa </a:t>
            </a:r>
            <a:r>
              <a:rPr lang="fi-FI" sz="1600" dirty="0" err="1"/>
              <a:t>Launeen</a:t>
            </a:r>
            <a:r>
              <a:rPr lang="fi-FI" sz="1600" dirty="0"/>
              <a:t> Prisman katolla aurinkopaneelien sähköjärjestelmässä huhtikuussa syttyneen tulipalon syy on selvinnyt.</a:t>
            </a:r>
          </a:p>
          <a:p>
            <a:r>
              <a:rPr lang="fi-FI" sz="1600" dirty="0"/>
              <a:t>Palon aiheutti mitä ilmeisimmin asennusvirhe.</a:t>
            </a:r>
          </a:p>
          <a:p>
            <a:r>
              <a:rPr lang="fi-FI" sz="1600" dirty="0"/>
              <a:t>Järjestelmään kuuluva turvakytkinasema oli vikaantunut ja sytyttänyt palon. Tutkimuksissa selvisi, että yksi johdon ja kytkimen liitos oli jäänyt löysäksi. Seurauksena oli valokaari ja hitsautuminen, jota seurasi tulipalo.</a:t>
            </a:r>
          </a:p>
          <a:p>
            <a:r>
              <a:rPr lang="fi-FI" sz="1600" dirty="0"/>
              <a:t>Palo saatiin sammumaan nopeasti, eikä se edennyt syvemmälle kattorakenteisiin. Prisma tyhjennettiin asiakkaista palon takia.</a:t>
            </a:r>
          </a:p>
          <a:p>
            <a:r>
              <a:rPr lang="fi-FI" sz="1600" dirty="0"/>
              <a:t>Osuuskauppa </a:t>
            </a:r>
            <a:r>
              <a:rPr lang="fi-FI" sz="1600" dirty="0" err="1"/>
              <a:t>Hämeenmaalla</a:t>
            </a:r>
            <a:r>
              <a:rPr lang="fi-FI" sz="1600" dirty="0"/>
              <a:t> on samaan aikaan rakennetut järjestelmät käytössä myös Riihimäellä ja Hämeenlinnassa ja nekin tutkittiin välittömästi. Riihimäellä kytkimet ovat erilaisia. Hämeenlinnassa sen sijaan on käytössä samanlainen tekniikka ja siellä kytkinten tutkinta jatkuu.</a:t>
            </a:r>
          </a:p>
          <a:p>
            <a:r>
              <a:rPr lang="fi-FI" sz="1600" dirty="0" err="1"/>
              <a:t>Hämeenmaa</a:t>
            </a:r>
            <a:r>
              <a:rPr lang="fi-FI" sz="1600" dirty="0"/>
              <a:t> rakensi lisäksi viime vuonna kiinteistöihinsä Lahti Energian kanssa 13 aurinkovoimayksikköä. Niiden tekniset ratkaisut ovat erilaisia, joten niihin </a:t>
            </a:r>
            <a:r>
              <a:rPr lang="fi-FI" sz="1600" dirty="0" err="1"/>
              <a:t>Launeen</a:t>
            </a:r>
            <a:r>
              <a:rPr lang="fi-FI" sz="1600" dirty="0"/>
              <a:t> palon tutkinta ei vaikuttanut.</a:t>
            </a:r>
          </a:p>
          <a:p>
            <a:r>
              <a:rPr lang="fi-FI" sz="1600" dirty="0" err="1"/>
              <a:t>Launeen</a:t>
            </a:r>
            <a:r>
              <a:rPr lang="fi-FI" sz="1600" dirty="0"/>
              <a:t> aurinkosähköjärjestelmä on ollut palon jälkeen pois käytöstä. Sekä seinärakenteiden että järjestelmän korjaus ovat ohjelmassa alkukesän aikana.</a:t>
            </a:r>
          </a:p>
          <a:p>
            <a:pPr marL="0" indent="0">
              <a:buNone/>
            </a:pPr>
            <a:r>
              <a:rPr lang="fi-FI" sz="1600" b="1" dirty="0" smtClean="0"/>
              <a:t>Kari </a:t>
            </a:r>
            <a:r>
              <a:rPr lang="fi-FI" sz="1600" b="1" dirty="0"/>
              <a:t>Anttinen</a:t>
            </a: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240842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i-FI" dirty="0" smtClean="0"/>
              <a:t>PELASTUSTOIMINTAAN LIITTYVÄ OSAAMINEN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Aurinkopaneelien tunnistaminen</a:t>
            </a:r>
          </a:p>
          <a:p>
            <a:pPr lvl="1"/>
            <a:r>
              <a:rPr lang="fi-FI" dirty="0"/>
              <a:t>Aurinkopaneelit vs. aurinkokeräimet</a:t>
            </a:r>
          </a:p>
          <a:p>
            <a:pPr marL="0" indent="0">
              <a:buNone/>
            </a:pPr>
            <a:endParaRPr lang="fi-FI" dirty="0" smtClean="0"/>
          </a:p>
          <a:p>
            <a:r>
              <a:rPr lang="fi-FI" dirty="0" smtClean="0"/>
              <a:t>Järjestelmien tunteminen</a:t>
            </a:r>
          </a:p>
          <a:p>
            <a:pPr lvl="1"/>
            <a:r>
              <a:rPr lang="fi-FI" dirty="0" smtClean="0"/>
              <a:t>Verkkoon kytkemätön ja kytketty järjestelmä</a:t>
            </a:r>
          </a:p>
          <a:p>
            <a:pPr lvl="2"/>
            <a:r>
              <a:rPr lang="fi-FI" dirty="0" smtClean="0"/>
              <a:t>toimintaperiaatteet</a:t>
            </a:r>
          </a:p>
          <a:p>
            <a:pPr lvl="1"/>
            <a:endParaRPr lang="fi-FI" dirty="0"/>
          </a:p>
          <a:p>
            <a:r>
              <a:rPr lang="fi-FI" dirty="0" smtClean="0"/>
              <a:t>Järjestelmien laitteiden tunteminen ja </a:t>
            </a:r>
            <a:r>
              <a:rPr lang="fi-FI" dirty="0" smtClean="0"/>
              <a:t>tunnistaminen</a:t>
            </a:r>
          </a:p>
          <a:p>
            <a:endParaRPr lang="fi-FI" dirty="0"/>
          </a:p>
          <a:p>
            <a:r>
              <a:rPr lang="fi-FI" dirty="0" smtClean="0"/>
              <a:t>Merkinnät/kohdekortit</a:t>
            </a:r>
            <a:endParaRPr lang="fi-FI" dirty="0" smtClean="0"/>
          </a:p>
          <a:p>
            <a:endParaRPr lang="fi-FI" dirty="0"/>
          </a:p>
          <a:p>
            <a:r>
              <a:rPr lang="fi-FI" dirty="0" smtClean="0"/>
              <a:t>Pelastustoiminta</a:t>
            </a:r>
          </a:p>
          <a:p>
            <a:pPr lvl="1"/>
            <a:r>
              <a:rPr lang="fi-FI" dirty="0" smtClean="0"/>
              <a:t>”Virrattomaksi” tekeminen</a:t>
            </a:r>
          </a:p>
          <a:p>
            <a:pPr lvl="1"/>
            <a:r>
              <a:rPr lang="fi-FI" dirty="0" smtClean="0"/>
              <a:t>Riskit</a:t>
            </a:r>
          </a:p>
          <a:p>
            <a:pPr lvl="1"/>
            <a:r>
              <a:rPr lang="fi-FI" dirty="0" smtClean="0"/>
              <a:t>Toimintaohjeet</a:t>
            </a:r>
          </a:p>
          <a:p>
            <a:pPr lvl="1"/>
            <a:endParaRPr lang="fi-FI" dirty="0" smtClean="0"/>
          </a:p>
          <a:p>
            <a:pPr lvl="1"/>
            <a:endParaRPr lang="fi-FI" dirty="0" smtClean="0"/>
          </a:p>
          <a:p>
            <a:pPr lvl="1"/>
            <a:endParaRPr lang="fi-FI" dirty="0"/>
          </a:p>
          <a:p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0170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5976664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fi-FI" sz="2400" dirty="0" smtClean="0">
                <a:solidFill>
                  <a:prstClr val="black"/>
                </a:solidFill>
                <a:latin typeface="+mj-lt"/>
              </a:rPr>
              <a:t>AURINKOENERGIA</a:t>
            </a:r>
          </a:p>
          <a:p>
            <a:pPr marL="0" lvl="0" indent="0">
              <a:buNone/>
            </a:pPr>
            <a:endParaRPr lang="fi-FI" sz="16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fi-FI" sz="1600" dirty="0" smtClean="0">
                <a:solidFill>
                  <a:prstClr val="black"/>
                </a:solidFill>
              </a:rPr>
              <a:t>Pääsääntöisesti </a:t>
            </a:r>
            <a:r>
              <a:rPr lang="fi-FI" sz="1600" dirty="0">
                <a:solidFill>
                  <a:prstClr val="black"/>
                </a:solidFill>
              </a:rPr>
              <a:t>aurinkoenergiaa käytetään seuraavasti:</a:t>
            </a:r>
          </a:p>
          <a:p>
            <a:pPr marL="0" lvl="0" indent="0">
              <a:buNone/>
            </a:pPr>
            <a:endParaRPr lang="fi-FI" sz="1600" dirty="0">
              <a:solidFill>
                <a:prstClr val="black"/>
              </a:solidFill>
            </a:endParaRPr>
          </a:p>
          <a:p>
            <a:pPr lvl="0"/>
            <a:r>
              <a:rPr lang="fi-FI" sz="1600" dirty="0">
                <a:solidFill>
                  <a:prstClr val="black"/>
                </a:solidFill>
              </a:rPr>
              <a:t>passiivisesti hyödyntämällä auringon valoa ja lämpöä suoraan ilman erillistä laitetta muun muassa rakennuksissa </a:t>
            </a:r>
          </a:p>
          <a:p>
            <a:pPr lvl="0"/>
            <a:r>
              <a:rPr lang="fi-FI" sz="1600" dirty="0">
                <a:solidFill>
                  <a:prstClr val="black"/>
                </a:solidFill>
              </a:rPr>
              <a:t>aktiivisesti muuntamalla auringon säteily lämmöksi aurinkokeräimillä tai sähköksi aurinkopaneeleilla.</a:t>
            </a:r>
          </a:p>
          <a:p>
            <a:pPr marL="57150" lvl="0" indent="0">
              <a:buNone/>
            </a:pPr>
            <a:endParaRPr lang="fi-FI" sz="1600" dirty="0">
              <a:solidFill>
                <a:prstClr val="black"/>
              </a:solidFill>
            </a:endParaRPr>
          </a:p>
          <a:p>
            <a:pPr marL="57150" lvl="0" indent="0">
              <a:buNone/>
            </a:pPr>
            <a:r>
              <a:rPr lang="fi-FI" sz="1600" dirty="0">
                <a:solidFill>
                  <a:prstClr val="black"/>
                </a:solidFill>
              </a:rPr>
              <a:t>Aurinkolämpö:</a:t>
            </a:r>
          </a:p>
          <a:p>
            <a:pPr marL="57150" lvl="0" indent="0">
              <a:buNone/>
            </a:pPr>
            <a:endParaRPr lang="fi-FI" sz="1600" dirty="0">
              <a:solidFill>
                <a:prstClr val="black"/>
              </a:solidFill>
            </a:endParaRPr>
          </a:p>
          <a:p>
            <a:pPr lvl="0" indent="-285750"/>
            <a:r>
              <a:rPr lang="fi-FI" sz="1600" dirty="0">
                <a:solidFill>
                  <a:prstClr val="black"/>
                </a:solidFill>
              </a:rPr>
              <a:t>Aurinkolämmitysjärjestelmässä aurinkolämpökeräin sitoo auringon energian lämmöksi aurinkokeräimessä kiertävään väliaineeseen, joka on nestettä tai ilmaa. </a:t>
            </a:r>
          </a:p>
          <a:p>
            <a:pPr lvl="0" indent="-285750"/>
            <a:r>
              <a:rPr lang="fi-FI" sz="1600" dirty="0">
                <a:solidFill>
                  <a:prstClr val="black"/>
                </a:solidFill>
              </a:rPr>
              <a:t>Väliaine, joka siirretään pumpun tai lämpöpuhaltimen avulla lämmönsiirtoputkistoa pitkin, kuljettaa lämpöenergian joko varaajaan tai suoraan kulutukseen. </a:t>
            </a:r>
          </a:p>
          <a:p>
            <a:pPr lvl="0" indent="-285750"/>
            <a:r>
              <a:rPr lang="fi-FI" sz="1600" dirty="0">
                <a:solidFill>
                  <a:prstClr val="black"/>
                </a:solidFill>
              </a:rPr>
              <a:t>Aurinkokeräimissä, jotka ovat yleensä asennettu talon katolle, kiertää ohuita putkia, joissa väliaine kulkee. </a:t>
            </a:r>
          </a:p>
          <a:p>
            <a:pPr lvl="0" indent="-285750"/>
            <a:r>
              <a:rPr lang="fi-FI" sz="1600" dirty="0">
                <a:solidFill>
                  <a:prstClr val="black"/>
                </a:solidFill>
              </a:rPr>
              <a:t>Ympärivuotisessa käytössä olevissa aurinkokeräimissä väliaineena käytetään jäätymätöntä seosta ja kesäkäytössä olevissa tehokkain lämmönsiirtoneste on vesi.  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2923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539552" y="404664"/>
            <a:ext cx="8229600" cy="5400600"/>
          </a:xfrm>
        </p:spPr>
        <p:txBody>
          <a:bodyPr/>
          <a:lstStyle/>
          <a:p>
            <a:pPr marL="0" lvl="0" indent="0" algn="ctr">
              <a:buNone/>
            </a:pPr>
            <a:r>
              <a:rPr lang="fi-FI" sz="2200" dirty="0">
                <a:solidFill>
                  <a:prstClr val="black"/>
                </a:solidFill>
              </a:rPr>
              <a:t>AURINKOKERÄIN</a:t>
            </a:r>
            <a:endParaRPr lang="fi-FI" sz="20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88" y="1294479"/>
            <a:ext cx="2874117" cy="2206529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769" y="1296538"/>
            <a:ext cx="2359603" cy="3932661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964" y="1294479"/>
            <a:ext cx="3547564" cy="2494561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3203848" y="5240232"/>
            <a:ext cx="1060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err="1" smtClean="0"/>
              <a:t>Ch-solar</a:t>
            </a:r>
            <a:endParaRPr lang="fi-FI" sz="1200" dirty="0"/>
          </a:p>
        </p:txBody>
      </p:sp>
      <p:sp>
        <p:nvSpPr>
          <p:cNvPr id="8" name="Tekstiruutu 7"/>
          <p:cNvSpPr txBox="1"/>
          <p:nvPr/>
        </p:nvSpPr>
        <p:spPr>
          <a:xfrm>
            <a:off x="6372200" y="3789040"/>
            <a:ext cx="1234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Wagner (2020)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194663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544" y="251928"/>
            <a:ext cx="8229600" cy="624077"/>
          </a:xfrm>
        </p:spPr>
        <p:txBody>
          <a:bodyPr>
            <a:normAutofit/>
          </a:bodyPr>
          <a:lstStyle/>
          <a:p>
            <a:r>
              <a:rPr lang="fi-FI" sz="2000" b="0" dirty="0"/>
              <a:t>AURINKOSÄHKÖJÄRJESTELMÄT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07504" y="1526403"/>
            <a:ext cx="4320480" cy="4599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600" dirty="0"/>
              <a:t>SÄHKÖVERKKOON KYTKEMÄTÖN JÄRJESTELMÄ:</a:t>
            </a:r>
          </a:p>
          <a:p>
            <a:pPr marL="0" indent="0">
              <a:buNone/>
            </a:pPr>
            <a:endParaRPr lang="fi-FI" sz="1600" dirty="0"/>
          </a:p>
          <a:p>
            <a:r>
              <a:rPr lang="fi-FI" sz="1600" dirty="0"/>
              <a:t>Kesämökit, veneet yms.</a:t>
            </a:r>
          </a:p>
          <a:p>
            <a:r>
              <a:rPr lang="fi-FI" sz="1600" dirty="0"/>
              <a:t>Käyttämätön sähkö varastoidaan akustoon</a:t>
            </a:r>
          </a:p>
          <a:p>
            <a:pPr lvl="1"/>
            <a:r>
              <a:rPr lang="fi-FI" sz="1600" dirty="0"/>
              <a:t>voidaan ottaa virtaa suoraan tasavirtaa hyödyntäviin </a:t>
            </a:r>
            <a:r>
              <a:rPr lang="fi-FI" sz="1600" dirty="0" smtClean="0"/>
              <a:t>laitteisiin</a:t>
            </a:r>
          </a:p>
          <a:p>
            <a:r>
              <a:rPr lang="fi-FI" sz="1600" dirty="0" smtClean="0"/>
              <a:t>Voidaan </a:t>
            </a:r>
            <a:r>
              <a:rPr lang="fi-FI" sz="1600" dirty="0"/>
              <a:t>liittää </a:t>
            </a:r>
            <a:r>
              <a:rPr lang="fi-FI" sz="1600" dirty="0" err="1"/>
              <a:t>invertteri</a:t>
            </a:r>
            <a:endParaRPr lang="fi-FI" sz="1600" dirty="0"/>
          </a:p>
          <a:p>
            <a:pPr lvl="1"/>
            <a:r>
              <a:rPr lang="fi-FI" sz="1600" dirty="0"/>
              <a:t>muuttaa tasavirran vaihtovirraksi</a:t>
            </a:r>
          </a:p>
          <a:p>
            <a:r>
              <a:rPr lang="fi-FI" sz="1600" dirty="0"/>
              <a:t>voidaan liittää myös aggregaatti, joka toimii tarvittaessa varavoimanlähteenä</a:t>
            </a:r>
          </a:p>
          <a:p>
            <a:r>
              <a:rPr lang="fi-FI" sz="1600" dirty="0"/>
              <a:t>järjestelmään asennetaan lataussäädin, joka säätää paneelien tuottamaa sähköä ja valvoo, että akusto latautuu. </a:t>
            </a:r>
          </a:p>
          <a:p>
            <a:pPr marL="0" indent="0">
              <a:buNone/>
            </a:pPr>
            <a:endParaRPr lang="fi-FI" sz="1350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427984" y="1526403"/>
            <a:ext cx="4536504" cy="4599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 </a:t>
            </a:r>
            <a:r>
              <a:rPr lang="fi-FI" dirty="0" smtClean="0"/>
              <a:t>           </a:t>
            </a:r>
            <a:endParaRPr lang="fi-FI" dirty="0"/>
          </a:p>
          <a:p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1173499"/>
            <a:ext cx="2016224" cy="2378018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917" y="3645024"/>
            <a:ext cx="4577759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3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96646"/>
          </a:xfrm>
        </p:spPr>
        <p:txBody>
          <a:bodyPr>
            <a:normAutofit/>
          </a:bodyPr>
          <a:lstStyle/>
          <a:p>
            <a:r>
              <a:rPr lang="fi-FI" sz="2000" b="0" dirty="0">
                <a:solidFill>
                  <a:prstClr val="black"/>
                </a:solidFill>
              </a:rPr>
              <a:t>AURINKOSÄHKÖJÄRJESTELMÄT</a:t>
            </a:r>
            <a:endParaRPr lang="fi-FI" sz="2000" b="0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251520" y="1628801"/>
            <a:ext cx="4244280" cy="4464496"/>
          </a:xfrm>
        </p:spPr>
        <p:txBody>
          <a:bodyPr/>
          <a:lstStyle/>
          <a:p>
            <a:pPr marL="0" indent="0">
              <a:buNone/>
            </a:pPr>
            <a:r>
              <a:rPr lang="fi-FI" sz="1600" dirty="0"/>
              <a:t>VERKKOON KYTKETTY JÄRJESTELMÄ:</a:t>
            </a:r>
          </a:p>
          <a:p>
            <a:pPr marL="0" indent="0">
              <a:buNone/>
            </a:pPr>
            <a:endParaRPr lang="fi-FI" sz="1600" dirty="0"/>
          </a:p>
          <a:p>
            <a:r>
              <a:rPr lang="fi-FI" sz="1600" dirty="0"/>
              <a:t>Käyttää oman järjestelmän tuottamaa sähköä sekä tarvittaessa jakeluverkon sähköä</a:t>
            </a:r>
          </a:p>
          <a:p>
            <a:r>
              <a:rPr lang="fi-FI" sz="1600" dirty="0"/>
              <a:t>Järjestelmä voidaan rakentaa sellaiseksi, että se syöttää sähköä jakeluverkkoon, jos järjestelmän tuottamaa sähköä ei käytetä</a:t>
            </a:r>
          </a:p>
          <a:p>
            <a:r>
              <a:rPr lang="fi-FI" sz="1600" dirty="0"/>
              <a:t>Aurinkopaneelit kytketään </a:t>
            </a:r>
            <a:r>
              <a:rPr lang="fi-FI" sz="1600" dirty="0" err="1"/>
              <a:t>invertterin</a:t>
            </a:r>
            <a:r>
              <a:rPr lang="fi-FI" sz="1600" dirty="0"/>
              <a:t> kautta kiinteistön sähköjärjestelmään (sähköpääkeskus) </a:t>
            </a:r>
          </a:p>
          <a:p>
            <a:r>
              <a:rPr lang="fi-FI" sz="1600" dirty="0"/>
              <a:t>Kiinteistön aurinkosähköjärjestelmän on oltava erotettavissa sähköverkosta lukittavalla vaihtovirtapiirin turvakytkimellä</a:t>
            </a:r>
          </a:p>
          <a:p>
            <a:r>
              <a:rPr lang="fi-FI" sz="1600" dirty="0"/>
              <a:t>Järjestelmään voidaan liittää akusto, jota voidaan ladata myös sähköverkosta</a:t>
            </a:r>
            <a:endParaRPr lang="fi-FI" sz="1600" dirty="0">
              <a:hlinkClick r:id="rId2"/>
            </a:endParaRPr>
          </a:p>
          <a:p>
            <a:r>
              <a:rPr lang="fi-FI" sz="1600" dirty="0">
                <a:hlinkClick r:id="rId2"/>
              </a:rPr>
              <a:t>Järjestelmään kytketty energiavarasto</a:t>
            </a:r>
            <a:endParaRPr lang="fi-FI" sz="1600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24339" y="1628801"/>
            <a:ext cx="4242966" cy="130511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006" y="3429000"/>
            <a:ext cx="4462298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323528" y="260648"/>
            <a:ext cx="8640960" cy="56886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sz="2000" dirty="0" smtClean="0">
                <a:latin typeface="+mj-lt"/>
              </a:rPr>
              <a:t>OPTIMOITU JÄRJESTELMÄ</a:t>
            </a:r>
            <a:endParaRPr lang="fi-FI" sz="1600" dirty="0" smtClean="0"/>
          </a:p>
          <a:p>
            <a:pPr marL="0" indent="0">
              <a:buNone/>
            </a:pPr>
            <a:endParaRPr lang="fi-FI" sz="1600" dirty="0">
              <a:latin typeface="+mj-lt"/>
            </a:endParaRPr>
          </a:p>
          <a:p>
            <a:r>
              <a:rPr lang="fi-FI" sz="1600" dirty="0"/>
              <a:t>ketjukohtainen optimointi ja paneelikohtainen </a:t>
            </a:r>
            <a:r>
              <a:rPr lang="fi-FI" sz="1600" dirty="0" smtClean="0"/>
              <a:t>optimointi</a:t>
            </a:r>
          </a:p>
          <a:p>
            <a:endParaRPr lang="fi-FI" sz="1600" dirty="0"/>
          </a:p>
          <a:p>
            <a:r>
              <a:rPr lang="fi-FI" sz="1600" dirty="0"/>
              <a:t>älykkäissä aurinkosähkö­järjestelmissä sähköntuotantoa voidaan ohjata ja seurata paneelikohtaisesti. Tällöin kustakin paneelista saadaan enemmän tuottoa ja yksittäinen paneeli ei häiriötilanteissa vaikuta muihin paneeleihin. Mahdolliset ylläpitotoimenpiteet voidaan ohjata suoraan oikeaan paneeliin.</a:t>
            </a:r>
          </a:p>
          <a:p>
            <a:pPr lvl="2"/>
            <a:r>
              <a:rPr lang="fi-FI" sz="1600" dirty="0">
                <a:solidFill>
                  <a:prstClr val="black"/>
                </a:solidFill>
                <a:hlinkClick r:id="rId2"/>
              </a:rPr>
              <a:t>Optimoitu järjestelmä</a:t>
            </a:r>
            <a:endParaRPr lang="fi-FI" sz="16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fi-FI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248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395536" y="332656"/>
            <a:ext cx="8419394" cy="5328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sz="2000" dirty="0">
                <a:latin typeface="+mj-lt"/>
              </a:rPr>
              <a:t>AURINKOPANEELIT</a:t>
            </a:r>
          </a:p>
          <a:p>
            <a:pPr marL="0" indent="0" algn="ctr">
              <a:buNone/>
            </a:pPr>
            <a:endParaRPr lang="fi-FI" sz="1500" dirty="0">
              <a:latin typeface="+mj-lt"/>
            </a:endParaRPr>
          </a:p>
          <a:p>
            <a:endParaRPr lang="fi-FI" dirty="0" smtClean="0"/>
          </a:p>
          <a:p>
            <a:r>
              <a:rPr lang="fi-FI" sz="1600" dirty="0"/>
              <a:t>Koostuu useista pienistä aurinkokennoista, jotka on kytketty toisiinsa</a:t>
            </a:r>
          </a:p>
          <a:p>
            <a:r>
              <a:rPr lang="fi-FI" sz="1600" dirty="0"/>
              <a:t>Teho ilmoitetaan nimellisteholla (piikkiwatti, </a:t>
            </a:r>
            <a:r>
              <a:rPr lang="fi-FI" sz="1600" dirty="0" err="1"/>
              <a:t>Wp</a:t>
            </a:r>
            <a:r>
              <a:rPr lang="fi-FI" sz="1600" dirty="0"/>
              <a:t>), jonka paneeli antaa, kun auringon säteily kohtisuoraan paneelia on 1000 W/m²</a:t>
            </a:r>
          </a:p>
          <a:p>
            <a:r>
              <a:rPr lang="fi-FI" sz="1600" dirty="0"/>
              <a:t>Aurinkopaneelit tuottavat tasasähköä </a:t>
            </a:r>
          </a:p>
          <a:p>
            <a:r>
              <a:rPr lang="fi-FI" sz="1600" dirty="0"/>
              <a:t>Yhdessä aurinkopaneelissa on sarjaan kytkettyjä aurinkokennoja</a:t>
            </a:r>
          </a:p>
          <a:p>
            <a:r>
              <a:rPr lang="fi-FI" sz="1600" dirty="0"/>
              <a:t>Yhden aurinkokennon jännite on n. 0,5 V</a:t>
            </a:r>
          </a:p>
          <a:p>
            <a:r>
              <a:rPr lang="fi-FI" sz="1600" dirty="0"/>
              <a:t>Tyypillisessä kiinteistökäyttöön tarkoitetussa aurinkopaneelissa on n. 35 V jännite</a:t>
            </a:r>
          </a:p>
          <a:p>
            <a:r>
              <a:rPr lang="fi-FI" sz="1600" dirty="0"/>
              <a:t>Aurinkokennoissa käytetyin puolijohdemateriaali on pii (</a:t>
            </a:r>
            <a:r>
              <a:rPr lang="fi-FI" sz="1600" dirty="0" err="1"/>
              <a:t>Si</a:t>
            </a:r>
            <a:r>
              <a:rPr lang="fi-FI" sz="1600" dirty="0"/>
              <a:t>)</a:t>
            </a:r>
          </a:p>
          <a:p>
            <a:r>
              <a:rPr lang="fi-FI" sz="1600" dirty="0"/>
              <a:t>Aurinkokenno rakentuu kahdesta melkein samanlaisesta, tasaisesta puolijohdekerroksesta, jotka eroavat hieman toisistaan atomien varausjakauman suhteen</a:t>
            </a:r>
          </a:p>
          <a:p>
            <a:pPr lvl="1"/>
            <a:r>
              <a:rPr lang="fi-FI" sz="1600" dirty="0"/>
              <a:t>Tämä ero synnyttää kennon sisälle sähkökentän, joka vie auringonvalon vapauttamat positiiviset ja negatiiviset varauksenkuljettajat eri suuntiin kennossa. </a:t>
            </a:r>
          </a:p>
        </p:txBody>
      </p:sp>
    </p:spTree>
    <p:extLst>
      <p:ext uri="{BB962C8B-B14F-4D97-AF65-F5344CB8AC3E}">
        <p14:creationId xmlns:p14="http://schemas.microsoft.com/office/powerpoint/2010/main" val="119061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PHPELA_powerpoint_etusivulla</Template>
  <TotalTime>405</TotalTime>
  <Words>1044</Words>
  <Application>Microsoft Office PowerPoint</Application>
  <PresentationFormat>Näytössä katseltava diaesitys (4:3)</PresentationFormat>
  <Paragraphs>244</Paragraphs>
  <Slides>22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Office-teema</vt:lpstr>
      <vt:lpstr>PowerPoint-esitys</vt:lpstr>
      <vt:lpstr>AURINKOSÄHKÖJÄRJESTELMÄT</vt:lpstr>
      <vt:lpstr>PowerPoint-esitys</vt:lpstr>
      <vt:lpstr>PowerPoint-esitys</vt:lpstr>
      <vt:lpstr>PowerPoint-esitys</vt:lpstr>
      <vt:lpstr>AURINKOSÄHKÖJÄRJESTELMÄT</vt:lpstr>
      <vt:lpstr>AURINKOSÄHKÖJÄRJESTELMÄT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Päijät-Hämeen Pelastuslaitos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Läderberg Vesa</dc:creator>
  <cp:lastModifiedBy>Läderberg Vesa</cp:lastModifiedBy>
  <cp:revision>27</cp:revision>
  <dcterms:created xsi:type="dcterms:W3CDTF">2020-07-12T07:53:24Z</dcterms:created>
  <dcterms:modified xsi:type="dcterms:W3CDTF">2020-10-02T12:04:43Z</dcterms:modified>
</cp:coreProperties>
</file>